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Lst>
  <p:sldSz cx="18288000" cy="10287000"/>
  <p:notesSz cx="6858000" cy="9144000"/>
  <p:embeddedFontLst>
    <p:embeddedFont>
      <p:font typeface="Alata" panose="020B0604020202020204" charset="0"/>
      <p:regular r:id="rId15"/>
    </p:embeddedFont>
    <p:embeddedFont>
      <p:font typeface="Arimo" panose="020B0604020202020204" charset="0"/>
      <p:regular r:id="rId16"/>
    </p:embeddedFont>
    <p:embeddedFont>
      <p:font typeface="Arimo Bold" panose="020B0604020202020204" charset="0"/>
      <p:regular r:id="rId17"/>
    </p:embeddedFont>
    <p:embeddedFont>
      <p:font typeface="Canva Sans" panose="020B0604020202020204" charset="0"/>
      <p:regular r:id="rId18"/>
    </p:embeddedFont>
    <p:embeddedFont>
      <p:font typeface="Carelia" panose="020B0604020202020204" charset="0"/>
      <p:regular r:id="rId19"/>
    </p:embeddedFont>
    <p:embeddedFont>
      <p:font typeface="DM Sans" pitchFamily="2" charset="0"/>
      <p:regular r:id="rId20"/>
      <p:bold r:id="rId21"/>
      <p:italic r:id="rId22"/>
      <p:boldItalic r:id="rId23"/>
    </p:embeddedFont>
    <p:embeddedFont>
      <p:font typeface="DM Sans Bold" pitchFamily="2" charset="0"/>
      <p:regular r:id="rId24"/>
      <p:bold r:id="rId25"/>
    </p:embeddedFont>
    <p:embeddedFont>
      <p:font typeface="Dosis Bold" pitchFamily="2" charset="0"/>
      <p:regular r:id="rId26"/>
      <p:bold r:id="rId27"/>
    </p:embeddedFont>
    <p:embeddedFont>
      <p:font typeface="Eczar Bold" panose="020B0604020202020204" charset="0"/>
      <p:regular r:id="rId28"/>
    </p:embeddedFont>
    <p:embeddedFont>
      <p:font typeface="Fira Sans" panose="020B0503050000020004" pitchFamily="34" charset="0"/>
      <p:regular r:id="rId29"/>
      <p:bold r:id="rId30"/>
      <p:italic r:id="rId31"/>
      <p:boldItalic r:id="rId32"/>
    </p:embeddedFont>
    <p:embeddedFont>
      <p:font typeface="Glacial Indifference" panose="020B0604020202020204" charset="0"/>
      <p:regular r:id="rId33"/>
    </p:embeddedFont>
    <p:embeddedFont>
      <p:font typeface="Glacial Indifference Bold" panose="020B0604020202020204" charset="0"/>
      <p:regular r:id="rId34"/>
    </p:embeddedFont>
    <p:embeddedFont>
      <p:font typeface="ITC Bauhaus Light" panose="020B0604020202020204" charset="0"/>
      <p:regular r:id="rId35"/>
    </p:embeddedFont>
    <p:embeddedFont>
      <p:font typeface="Montserrat Bold" panose="00000800000000000000" pitchFamily="2" charset="0"/>
      <p:regular r:id="rId36"/>
      <p:bold r:id="rId37"/>
    </p:embeddedFont>
    <p:embeddedFont>
      <p:font typeface="Montserrat Light" panose="00000400000000000000" pitchFamily="2" charset="0"/>
      <p:regular r:id="rId38"/>
      <p:italic r:id="rId39"/>
    </p:embeddedFont>
    <p:embeddedFont>
      <p:font typeface="Now" panose="020B0604020202020204" charset="0"/>
      <p:regular r:id="rId40"/>
    </p:embeddedFont>
    <p:embeddedFont>
      <p:font typeface="Now Bold" panose="020B0604020202020204" charset="0"/>
      <p:regular r:id="rId41"/>
    </p:embeddedFont>
    <p:embeddedFont>
      <p:font typeface="Open Sauce" panose="020B0604020202020204" charset="0"/>
      <p:regular r:id="rId42"/>
    </p:embeddedFont>
    <p:embeddedFont>
      <p:font typeface="Oswald Bold" panose="00000800000000000000" pitchFamily="2" charset="0"/>
      <p:regular r:id="rId4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2C7ECF-87D4-4FD3-8039-A36AA6120DB8}" v="151" dt="2023-11-17T06:23:40.053"/>
    <p1510:client id="{547AE797-35E7-42C8-91E2-3845A19131CF}" v="10" dt="2023-11-17T11:16:22.370"/>
    <p1510:client id="{AC1933C6-975B-41C1-99EA-6E49D8257774}" v="2" dt="2023-11-17T09:22:11.807"/>
    <p1510:client id="{CC48B06F-0B54-4C78-8CBE-DB4E17C9650C}" v="39" dt="2023-11-17T06:05:43.705"/>
    <p1510:client id="{F000C451-8C12-4822-B6ED-E1448B4552CD}" v="54" dt="2023-11-17T06:16:32.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font" Target="fonts/font2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viewProps" Target="viewProps.xml"/><Relationship Id="rId20" Type="http://schemas.openxmlformats.org/officeDocument/2006/relationships/font" Target="fonts/font6.fntdata"/><Relationship Id="rId41"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sv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sv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8888" b="-38888"/>
              </a:stretch>
            </a:blipFill>
          </p:spPr>
        </p:sp>
      </p:grpSp>
      <p:sp>
        <p:nvSpPr>
          <p:cNvPr id="4" name="TextBox 4"/>
          <p:cNvSpPr txBox="1"/>
          <p:nvPr/>
        </p:nvSpPr>
        <p:spPr>
          <a:xfrm>
            <a:off x="0" y="647700"/>
            <a:ext cx="18288000" cy="3163558"/>
          </a:xfrm>
          <a:prstGeom prst="rect">
            <a:avLst/>
          </a:prstGeom>
        </p:spPr>
        <p:txBody>
          <a:bodyPr lIns="0" tIns="0" rIns="0" bIns="0" rtlCol="0" anchor="t">
            <a:spAutoFit/>
          </a:bodyPr>
          <a:lstStyle/>
          <a:p>
            <a:pPr algn="ctr">
              <a:lnSpc>
                <a:spcPts val="12880"/>
              </a:lnSpc>
            </a:pPr>
            <a:r>
              <a:rPr lang="en-US" sz="9200" dirty="0">
                <a:solidFill>
                  <a:srgbClr val="FDFBFB"/>
                </a:solidFill>
                <a:latin typeface="Arimo Bold"/>
              </a:rPr>
              <a:t>UNIVERSITY MANAGEMENT SYSTEM</a:t>
            </a:r>
          </a:p>
        </p:txBody>
      </p:sp>
      <p:sp>
        <p:nvSpPr>
          <p:cNvPr id="5" name="TextBox 5"/>
          <p:cNvSpPr txBox="1"/>
          <p:nvPr/>
        </p:nvSpPr>
        <p:spPr>
          <a:xfrm>
            <a:off x="11382110" y="7599166"/>
            <a:ext cx="6512123" cy="2466340"/>
          </a:xfrm>
          <a:prstGeom prst="rect">
            <a:avLst/>
          </a:prstGeom>
        </p:spPr>
        <p:txBody>
          <a:bodyPr lIns="0" tIns="0" rIns="0" bIns="0" rtlCol="0" anchor="t">
            <a:spAutoFit/>
          </a:bodyPr>
          <a:lstStyle/>
          <a:p>
            <a:pPr algn="ctr">
              <a:lnSpc>
                <a:spcPts val="4759"/>
              </a:lnSpc>
            </a:pPr>
            <a:r>
              <a:rPr lang="en-US" sz="3399">
                <a:solidFill>
                  <a:srgbClr val="FDFBFB"/>
                </a:solidFill>
                <a:latin typeface="Arimo"/>
              </a:rPr>
              <a:t>SHIVRAJ RATHORE-220001075</a:t>
            </a:r>
          </a:p>
          <a:p>
            <a:pPr algn="ctr">
              <a:lnSpc>
                <a:spcPts val="4759"/>
              </a:lnSpc>
            </a:pPr>
            <a:r>
              <a:rPr lang="en-US" sz="3399">
                <a:solidFill>
                  <a:srgbClr val="FDFBFB"/>
                </a:solidFill>
                <a:latin typeface="Arimo"/>
              </a:rPr>
              <a:t>MUDE ANKITHA-220001046</a:t>
            </a:r>
          </a:p>
          <a:p>
            <a:pPr algn="ctr">
              <a:lnSpc>
                <a:spcPts val="4759"/>
              </a:lnSpc>
            </a:pPr>
            <a:r>
              <a:rPr lang="en-US" sz="3399">
                <a:solidFill>
                  <a:srgbClr val="FDFBFB"/>
                </a:solidFill>
                <a:latin typeface="Arimo"/>
              </a:rPr>
              <a:t>PRIYANSH VERMA-220001062</a:t>
            </a:r>
          </a:p>
          <a:p>
            <a:pPr algn="ctr">
              <a:lnSpc>
                <a:spcPts val="4759"/>
              </a:lnSpc>
            </a:pPr>
            <a:r>
              <a:rPr lang="en-US" sz="3399">
                <a:solidFill>
                  <a:srgbClr val="FDFBFB"/>
                </a:solidFill>
                <a:latin typeface="Arimo"/>
              </a:rPr>
              <a:t>LALIT-220001042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rot="3407869">
            <a:off x="12052165" y="1118883"/>
            <a:ext cx="12471670" cy="5351480"/>
            <a:chOff x="0" y="0"/>
            <a:chExt cx="16628893" cy="7135307"/>
          </a:xfrm>
        </p:grpSpPr>
        <p:sp>
          <p:nvSpPr>
            <p:cNvPr id="5" name="Freeform 5"/>
            <p:cNvSpPr/>
            <p:nvPr/>
          </p:nvSpPr>
          <p:spPr>
            <a:xfrm>
              <a:off x="0" y="0"/>
              <a:ext cx="16628872" cy="7135368"/>
            </a:xfrm>
            <a:custGeom>
              <a:avLst/>
              <a:gdLst/>
              <a:ahLst/>
              <a:cxnLst/>
              <a:rect l="l" t="t" r="r" b="b"/>
              <a:pathLst>
                <a:path w="16628872" h="7135368">
                  <a:moveTo>
                    <a:pt x="0" y="0"/>
                  </a:moveTo>
                  <a:lnTo>
                    <a:pt x="16628872" y="0"/>
                  </a:lnTo>
                  <a:lnTo>
                    <a:pt x="16628872" y="7135368"/>
                  </a:lnTo>
                  <a:lnTo>
                    <a:pt x="0" y="7135368"/>
                  </a:lnTo>
                  <a:lnTo>
                    <a:pt x="0" y="0"/>
                  </a:lnTo>
                  <a:close/>
                </a:path>
              </a:pathLst>
            </a:custGeom>
            <a:blipFill>
              <a:blip r:embed="rId3"/>
              <a:stretch>
                <a:fillRect t="-346" b="-345"/>
              </a:stretch>
            </a:blipFill>
          </p:spPr>
        </p:sp>
      </p:grpSp>
      <p:grpSp>
        <p:nvGrpSpPr>
          <p:cNvPr id="6" name="Group 6"/>
          <p:cNvGrpSpPr/>
          <p:nvPr/>
        </p:nvGrpSpPr>
        <p:grpSpPr>
          <a:xfrm rot="3407869">
            <a:off x="-4696947" y="10150458"/>
            <a:ext cx="12471670" cy="5351480"/>
            <a:chOff x="0" y="0"/>
            <a:chExt cx="16628893" cy="7135307"/>
          </a:xfrm>
        </p:grpSpPr>
        <p:sp>
          <p:nvSpPr>
            <p:cNvPr id="7" name="Freeform 7"/>
            <p:cNvSpPr/>
            <p:nvPr/>
          </p:nvSpPr>
          <p:spPr>
            <a:xfrm>
              <a:off x="0" y="0"/>
              <a:ext cx="16628872" cy="7135368"/>
            </a:xfrm>
            <a:custGeom>
              <a:avLst/>
              <a:gdLst/>
              <a:ahLst/>
              <a:cxnLst/>
              <a:rect l="l" t="t" r="r" b="b"/>
              <a:pathLst>
                <a:path w="16628872" h="7135368">
                  <a:moveTo>
                    <a:pt x="0" y="0"/>
                  </a:moveTo>
                  <a:lnTo>
                    <a:pt x="16628872" y="0"/>
                  </a:lnTo>
                  <a:lnTo>
                    <a:pt x="16628872" y="7135368"/>
                  </a:lnTo>
                  <a:lnTo>
                    <a:pt x="0" y="7135368"/>
                  </a:lnTo>
                  <a:lnTo>
                    <a:pt x="0" y="0"/>
                  </a:lnTo>
                  <a:close/>
                </a:path>
              </a:pathLst>
            </a:custGeom>
            <a:blipFill>
              <a:blip r:embed="rId3"/>
              <a:stretch>
                <a:fillRect t="-346" b="-345"/>
              </a:stretch>
            </a:blipFill>
          </p:spPr>
        </p:sp>
      </p:grpSp>
      <p:grpSp>
        <p:nvGrpSpPr>
          <p:cNvPr id="8" name="Group 8"/>
          <p:cNvGrpSpPr/>
          <p:nvPr/>
        </p:nvGrpSpPr>
        <p:grpSpPr>
          <a:xfrm>
            <a:off x="9365769" y="3791077"/>
            <a:ext cx="2551375" cy="2622909"/>
            <a:chOff x="0" y="0"/>
            <a:chExt cx="3401833" cy="3497212"/>
          </a:xfrm>
        </p:grpSpPr>
        <p:sp>
          <p:nvSpPr>
            <p:cNvPr id="9" name="Freeform 9"/>
            <p:cNvSpPr/>
            <p:nvPr/>
          </p:nvSpPr>
          <p:spPr>
            <a:xfrm>
              <a:off x="0" y="0"/>
              <a:ext cx="3401822" cy="3497199"/>
            </a:xfrm>
            <a:custGeom>
              <a:avLst/>
              <a:gdLst/>
              <a:ahLst/>
              <a:cxnLst/>
              <a:rect l="l" t="t" r="r" b="b"/>
              <a:pathLst>
                <a:path w="3401822" h="3497199">
                  <a:moveTo>
                    <a:pt x="0" y="0"/>
                  </a:moveTo>
                  <a:lnTo>
                    <a:pt x="3401822" y="0"/>
                  </a:lnTo>
                  <a:lnTo>
                    <a:pt x="3401822" y="3497199"/>
                  </a:lnTo>
                  <a:lnTo>
                    <a:pt x="0" y="3497199"/>
                  </a:lnTo>
                  <a:lnTo>
                    <a:pt x="0" y="0"/>
                  </a:lnTo>
                  <a:close/>
                </a:path>
              </a:pathLst>
            </a:custGeom>
            <a:blipFill>
              <a:blip r:embed="rId4"/>
              <a:stretch>
                <a:fillRect l="-656" r="-657"/>
              </a:stretch>
            </a:blipFill>
          </p:spPr>
        </p:sp>
      </p:grpSp>
      <p:sp>
        <p:nvSpPr>
          <p:cNvPr id="10" name="TextBox 10"/>
          <p:cNvSpPr txBox="1"/>
          <p:nvPr/>
        </p:nvSpPr>
        <p:spPr>
          <a:xfrm>
            <a:off x="4501743" y="781050"/>
            <a:ext cx="8865925" cy="628650"/>
          </a:xfrm>
          <a:prstGeom prst="rect">
            <a:avLst/>
          </a:prstGeom>
        </p:spPr>
        <p:txBody>
          <a:bodyPr lIns="0" tIns="0" rIns="0" bIns="0" rtlCol="0" anchor="t">
            <a:spAutoFit/>
          </a:bodyPr>
          <a:lstStyle/>
          <a:p>
            <a:pPr algn="l">
              <a:lnSpc>
                <a:spcPts val="5250"/>
              </a:lnSpc>
            </a:pPr>
            <a:r>
              <a:rPr lang="en-US" sz="4999" spc="489">
                <a:solidFill>
                  <a:srgbClr val="231F20"/>
                </a:solidFill>
                <a:latin typeface="Oswald Bold"/>
              </a:rPr>
              <a:t>MAINTENANCE &amp; SUPPORT</a:t>
            </a:r>
          </a:p>
        </p:txBody>
      </p:sp>
      <p:sp>
        <p:nvSpPr>
          <p:cNvPr id="11" name="TextBox 11"/>
          <p:cNvSpPr txBox="1"/>
          <p:nvPr/>
        </p:nvSpPr>
        <p:spPr>
          <a:xfrm>
            <a:off x="514350" y="2164198"/>
            <a:ext cx="17259300" cy="3012235"/>
          </a:xfrm>
          <a:prstGeom prst="rect">
            <a:avLst/>
          </a:prstGeom>
        </p:spPr>
        <p:txBody>
          <a:bodyPr lIns="0" tIns="0" rIns="0" bIns="0" rtlCol="0" anchor="t">
            <a:spAutoFit/>
          </a:bodyPr>
          <a:lstStyle/>
          <a:p>
            <a:pPr algn="l">
              <a:lnSpc>
                <a:spcPts val="5116"/>
              </a:lnSpc>
            </a:pPr>
            <a:r>
              <a:rPr lang="en-US" sz="3650">
                <a:solidFill>
                  <a:srgbClr val="231F20"/>
                </a:solidFill>
                <a:latin typeface="Arimo Bold"/>
              </a:rPr>
              <a:t>Regular Maintenance Tasks</a:t>
            </a:r>
          </a:p>
          <a:p>
            <a:pPr marL="767715" lvl="2" indent="-255905">
              <a:lnSpc>
                <a:spcPts val="4702"/>
              </a:lnSpc>
              <a:buFont typeface="Arial,Sans-Serif"/>
              <a:buChar char="⚬"/>
            </a:pPr>
            <a:r>
              <a:rPr lang="en-US" sz="3400">
                <a:solidFill>
                  <a:srgbClr val="231F20"/>
                </a:solidFill>
                <a:latin typeface="Arial"/>
                <a:ea typeface="Arimo Bold"/>
                <a:cs typeface="Arial"/>
              </a:rPr>
              <a:t>Monitoring of system performance to identify and address any issues that may arise.</a:t>
            </a:r>
          </a:p>
          <a:p>
            <a:pPr marL="767715" lvl="2" indent="-255905" algn="l">
              <a:lnSpc>
                <a:spcPts val="4702"/>
              </a:lnSpc>
              <a:buFont typeface="Arial"/>
              <a:buChar char="⚬"/>
            </a:pPr>
            <a:r>
              <a:rPr lang="en-US" sz="3350">
                <a:solidFill>
                  <a:srgbClr val="231F20"/>
                </a:solidFill>
                <a:latin typeface="Arimo"/>
              </a:rPr>
              <a:t>Regular backups of the database to prevent data loss in case of system failure or other issues.</a:t>
            </a:r>
            <a:endParaRPr lang="en-US" sz="3350">
              <a:solidFill>
                <a:srgbClr val="231F20"/>
              </a:solidFill>
              <a:latin typeface="Arimo"/>
              <a:ea typeface="Arimo"/>
              <a:cs typeface="Arimo"/>
            </a:endParaRPr>
          </a:p>
          <a:p>
            <a:pPr marL="767722" lvl="2" indent="-255907" algn="ctr">
              <a:lnSpc>
                <a:spcPts val="4702"/>
              </a:lnSpc>
            </a:pPr>
            <a:endParaRPr lang="en-US" sz="3358">
              <a:solidFill>
                <a:srgbClr val="231F20"/>
              </a:solidFill>
              <a:latin typeface="Arimo"/>
            </a:endParaRPr>
          </a:p>
        </p:txBody>
      </p:sp>
      <p:sp>
        <p:nvSpPr>
          <p:cNvPr id="12" name="TextBox 12"/>
          <p:cNvSpPr txBox="1"/>
          <p:nvPr/>
        </p:nvSpPr>
        <p:spPr>
          <a:xfrm>
            <a:off x="514350" y="5695646"/>
            <a:ext cx="7050987" cy="718340"/>
          </a:xfrm>
          <a:prstGeom prst="rect">
            <a:avLst/>
          </a:prstGeom>
        </p:spPr>
        <p:txBody>
          <a:bodyPr lIns="0" tIns="0" rIns="0" bIns="0" rtlCol="0" anchor="t">
            <a:spAutoFit/>
          </a:bodyPr>
          <a:lstStyle/>
          <a:p>
            <a:pPr algn="ctr">
              <a:lnSpc>
                <a:spcPts val="5116"/>
              </a:lnSpc>
            </a:pPr>
            <a:r>
              <a:rPr lang="en-US" sz="3654">
                <a:solidFill>
                  <a:srgbClr val="231F20"/>
                </a:solidFill>
                <a:latin typeface="Arimo Bold"/>
              </a:rPr>
              <a:t>Support and Issue Resolution</a:t>
            </a:r>
          </a:p>
        </p:txBody>
      </p:sp>
      <p:sp>
        <p:nvSpPr>
          <p:cNvPr id="13" name="TextBox 13"/>
          <p:cNvSpPr txBox="1"/>
          <p:nvPr/>
        </p:nvSpPr>
        <p:spPr>
          <a:xfrm>
            <a:off x="514350" y="6604792"/>
            <a:ext cx="16840711" cy="2447805"/>
          </a:xfrm>
          <a:prstGeom prst="rect">
            <a:avLst/>
          </a:prstGeom>
        </p:spPr>
        <p:txBody>
          <a:bodyPr lIns="0" tIns="0" rIns="0" bIns="0" rtlCol="0" anchor="t">
            <a:spAutoFit/>
          </a:bodyPr>
          <a:lstStyle/>
          <a:p>
            <a:pPr marL="767715" lvl="2" indent="-255905" algn="l">
              <a:lnSpc>
                <a:spcPts val="4702"/>
              </a:lnSpc>
              <a:buFont typeface="Arial"/>
              <a:buChar char="⚬"/>
            </a:pPr>
            <a:r>
              <a:rPr lang="en-US" sz="3350">
                <a:solidFill>
                  <a:srgbClr val="231F20"/>
                </a:solidFill>
                <a:latin typeface="Arimo"/>
              </a:rPr>
              <a:t>A help desk for users to report issues and receive support.</a:t>
            </a:r>
            <a:endParaRPr lang="en-US" sz="3350"/>
          </a:p>
          <a:p>
            <a:pPr marL="767715" lvl="2" indent="-255905" algn="l">
              <a:lnSpc>
                <a:spcPts val="4702"/>
              </a:lnSpc>
              <a:buFont typeface="Arial"/>
              <a:buChar char="⚬"/>
            </a:pPr>
            <a:r>
              <a:rPr lang="en-US" sz="3350">
                <a:solidFill>
                  <a:srgbClr val="231F20"/>
                </a:solidFill>
                <a:latin typeface="Arimo"/>
              </a:rPr>
              <a:t>A team of IT professionals dedicated to addressing and resolving issues in a timely manner.</a:t>
            </a:r>
            <a:endParaRPr lang="en-US" sz="3350">
              <a:solidFill>
                <a:srgbClr val="231F20"/>
              </a:solidFill>
              <a:latin typeface="Arimo"/>
              <a:ea typeface="Arimo"/>
              <a:cs typeface="Arimo"/>
            </a:endParaRPr>
          </a:p>
          <a:p>
            <a:pPr marL="767722" lvl="2" indent="-255907" algn="ctr">
              <a:lnSpc>
                <a:spcPts val="4702"/>
              </a:lnSpc>
            </a:pPr>
            <a:endParaRPr lang="en-US" sz="3358">
              <a:solidFill>
                <a:srgbClr val="231F20"/>
              </a:solidFill>
              <a:latin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44573" y="7191567"/>
            <a:ext cx="4393997" cy="6157664"/>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7753" y="3636792"/>
            <a:ext cx="14645647" cy="6650208"/>
          </a:xfrm>
          <a:custGeom>
            <a:avLst/>
            <a:gdLst/>
            <a:ahLst/>
            <a:cxnLst/>
            <a:rect l="l" t="t" r="r" b="b"/>
            <a:pathLst>
              <a:path w="8973861" h="5717923">
                <a:moveTo>
                  <a:pt x="0" y="0"/>
                </a:moveTo>
                <a:lnTo>
                  <a:pt x="8973861" y="0"/>
                </a:lnTo>
                <a:lnTo>
                  <a:pt x="8973861" y="5717923"/>
                </a:lnTo>
                <a:lnTo>
                  <a:pt x="0" y="5717923"/>
                </a:lnTo>
                <a:lnTo>
                  <a:pt x="0" y="0"/>
                </a:lnTo>
                <a:close/>
              </a:path>
            </a:pathLst>
          </a:custGeom>
          <a:blipFill>
            <a:blip r:embed="rId6"/>
            <a:stretch>
              <a:fillRect/>
            </a:stretch>
          </a:blipFill>
        </p:spPr>
      </p:sp>
      <p:sp>
        <p:nvSpPr>
          <p:cNvPr id="5" name="Freeform 5"/>
          <p:cNvSpPr/>
          <p:nvPr/>
        </p:nvSpPr>
        <p:spPr>
          <a:xfrm>
            <a:off x="1219200" y="-55181"/>
            <a:ext cx="15544800" cy="4741481"/>
          </a:xfrm>
          <a:custGeom>
            <a:avLst/>
            <a:gdLst/>
            <a:ahLst/>
            <a:cxnLst/>
            <a:rect l="l" t="t" r="r" b="b"/>
            <a:pathLst>
              <a:path w="9512660" h="5855057">
                <a:moveTo>
                  <a:pt x="0" y="0"/>
                </a:moveTo>
                <a:lnTo>
                  <a:pt x="9512660" y="0"/>
                </a:lnTo>
                <a:lnTo>
                  <a:pt x="9512660" y="5855057"/>
                </a:lnTo>
                <a:lnTo>
                  <a:pt x="0" y="5855057"/>
                </a:lnTo>
                <a:lnTo>
                  <a:pt x="0" y="0"/>
                </a:lnTo>
                <a:close/>
              </a:path>
            </a:pathLst>
          </a:custGeom>
          <a:blipFill>
            <a:blip r:embed="rId7"/>
            <a:stretch>
              <a:fillRect/>
            </a:stretch>
          </a:blipFill>
        </p:spPr>
      </p:sp>
      <p:sp>
        <p:nvSpPr>
          <p:cNvPr id="6" name="Title 5">
            <a:extLst>
              <a:ext uri="{FF2B5EF4-FFF2-40B4-BE49-F238E27FC236}">
                <a16:creationId xmlns:a16="http://schemas.microsoft.com/office/drawing/2014/main" id="{BE2399AD-7788-9125-105F-1F4108D33FA4}"/>
              </a:ext>
            </a:extLst>
          </p:cNvPr>
          <p:cNvSpPr>
            <a:spLocks noGrp="1"/>
          </p:cNvSpPr>
          <p:nvPr>
            <p:ph type="ctrTitle"/>
          </p:nvPr>
        </p:nvSpPr>
        <p:spPr>
          <a:xfrm>
            <a:off x="3581400" y="-1327848"/>
            <a:ext cx="7772400" cy="1380413"/>
          </a:xfrm>
        </p:spPr>
        <p:txBody>
          <a:bodyPr/>
          <a:lstStyle/>
          <a:p>
            <a:r>
              <a:rPr lang="en-IN" b="1">
                <a:solidFill>
                  <a:schemeClr val="tx2"/>
                </a:solidFill>
                <a:highlight>
                  <a:srgbClr val="C0C0C0"/>
                </a:highlight>
              </a:rPr>
              <a:t>ER DIAGRAM</a:t>
            </a:r>
          </a:p>
        </p:txBody>
      </p:sp>
      <p:sp>
        <p:nvSpPr>
          <p:cNvPr id="7" name="Subtitle 6">
            <a:extLst>
              <a:ext uri="{FF2B5EF4-FFF2-40B4-BE49-F238E27FC236}">
                <a16:creationId xmlns:a16="http://schemas.microsoft.com/office/drawing/2014/main" id="{200976B1-60C4-A2DF-BDCD-27E6F74092AE}"/>
              </a:ext>
            </a:extLst>
          </p:cNvPr>
          <p:cNvSpPr>
            <a:spLocks noGrp="1"/>
          </p:cNvSpPr>
          <p:nvPr>
            <p:ph type="subTitle" idx="1"/>
          </p:nvPr>
        </p:nvSpPr>
        <p:spPr>
          <a:xfrm flipH="1">
            <a:off x="5173111" y="4762500"/>
            <a:ext cx="45719" cy="76200"/>
          </a:xfrm>
        </p:spPr>
        <p:txBody>
          <a:bodyPr>
            <a:normAutofit fontScale="25000" lnSpcReduction="20000"/>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19600" y="1943100"/>
            <a:ext cx="9205724" cy="1526496"/>
          </a:xfrm>
          <a:prstGeom prst="rect">
            <a:avLst/>
          </a:prstGeom>
        </p:spPr>
        <p:txBody>
          <a:bodyPr lIns="0" tIns="0" rIns="0" bIns="0" rtlCol="0" anchor="t">
            <a:spAutoFit/>
          </a:bodyPr>
          <a:lstStyle/>
          <a:p>
            <a:pPr>
              <a:lnSpc>
                <a:spcPts val="9320"/>
              </a:lnSpc>
            </a:pPr>
            <a:r>
              <a:rPr lang="en-US" sz="11096">
                <a:solidFill>
                  <a:srgbClr val="22423D"/>
                </a:solidFill>
                <a:latin typeface="ITC Bauhaus Light"/>
              </a:rPr>
              <a:t>CONCLUSION</a:t>
            </a:r>
          </a:p>
        </p:txBody>
      </p:sp>
      <p:sp>
        <p:nvSpPr>
          <p:cNvPr id="5" name="TextBox 5"/>
          <p:cNvSpPr txBox="1"/>
          <p:nvPr/>
        </p:nvSpPr>
        <p:spPr>
          <a:xfrm>
            <a:off x="2621579" y="3750421"/>
            <a:ext cx="13044841" cy="3895425"/>
          </a:xfrm>
          <a:prstGeom prst="rect">
            <a:avLst/>
          </a:prstGeom>
        </p:spPr>
        <p:txBody>
          <a:bodyPr lIns="0" tIns="0" rIns="0" bIns="0" rtlCol="0" anchor="t">
            <a:spAutoFit/>
          </a:bodyPr>
          <a:lstStyle/>
          <a:p>
            <a:pPr>
              <a:lnSpc>
                <a:spcPts val="5053"/>
              </a:lnSpc>
            </a:pPr>
            <a:r>
              <a:rPr lang="en-US" sz="4000" b="0" i="0">
                <a:solidFill>
                  <a:srgbClr val="0F0F0F"/>
                </a:solidFill>
                <a:effectLst/>
                <a:latin typeface="Söhne"/>
              </a:rPr>
              <a:t>In conclusion, the development and evolution of a University Management System</a:t>
            </a:r>
            <a:r>
              <a:rPr lang="en-US" sz="4000">
                <a:solidFill>
                  <a:srgbClr val="0F0F0F"/>
                </a:solidFill>
                <a:latin typeface="Söhne"/>
              </a:rPr>
              <a:t> </a:t>
            </a:r>
            <a:r>
              <a:rPr lang="en-US" sz="4000" b="0" i="0">
                <a:solidFill>
                  <a:srgbClr val="0F0F0F"/>
                </a:solidFill>
                <a:effectLst/>
                <a:latin typeface="Söhne"/>
              </a:rPr>
              <a:t>require a thoughtful and strategic approach. Through careful consideration of stakeholder requirements, effective database design, rigorous testing, and ongoing quality assurance, a robust and efficient UMS can be realized</a:t>
            </a:r>
            <a:r>
              <a:rPr lang="en-US" sz="4000">
                <a:solidFill>
                  <a:srgbClr val="0F0F0F"/>
                </a:solidFill>
                <a:latin typeface="Söhne"/>
              </a:rPr>
              <a:t>.</a:t>
            </a:r>
            <a:endParaRPr lang="en-US" sz="3609">
              <a:solidFill>
                <a:srgbClr val="22423D"/>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4986619">
            <a:off x="-2800762" y="3343677"/>
            <a:ext cx="5029200" cy="4114800"/>
            <a:chOff x="0" y="0"/>
            <a:chExt cx="6705600" cy="5486400"/>
          </a:xfrm>
        </p:grpSpPr>
        <p:sp>
          <p:nvSpPr>
            <p:cNvPr id="3" name="Freeform 3"/>
            <p:cNvSpPr/>
            <p:nvPr/>
          </p:nvSpPr>
          <p:spPr>
            <a:xfrm>
              <a:off x="0" y="0"/>
              <a:ext cx="6705600" cy="5486400"/>
            </a:xfrm>
            <a:custGeom>
              <a:avLst/>
              <a:gdLst/>
              <a:ahLst/>
              <a:cxnLst/>
              <a:rect l="l" t="t" r="r" b="b"/>
              <a:pathLst>
                <a:path w="6705600" h="5486400">
                  <a:moveTo>
                    <a:pt x="0" y="0"/>
                  </a:moveTo>
                  <a:lnTo>
                    <a:pt x="6705600" y="0"/>
                  </a:lnTo>
                  <a:lnTo>
                    <a:pt x="6705600" y="5486400"/>
                  </a:lnTo>
                  <a:lnTo>
                    <a:pt x="0" y="5486400"/>
                  </a:lnTo>
                  <a:lnTo>
                    <a:pt x="0" y="0"/>
                  </a:lnTo>
                  <a:close/>
                </a:path>
              </a:pathLst>
            </a:custGeom>
            <a:blipFill>
              <a:blip r:embed="rId2"/>
              <a:stretch>
                <a:fillRect t="-115" b="-115"/>
              </a:stretch>
            </a:blipFill>
          </p:spPr>
        </p:sp>
      </p:grpSp>
      <p:grpSp>
        <p:nvGrpSpPr>
          <p:cNvPr id="4" name="Group 4"/>
          <p:cNvGrpSpPr/>
          <p:nvPr/>
        </p:nvGrpSpPr>
        <p:grpSpPr>
          <a:xfrm>
            <a:off x="10926706" y="-3752582"/>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3"/>
              <a:stretch>
                <a:fillRect l="-2" r="-2"/>
              </a:stretch>
            </a:blipFill>
          </p:spPr>
        </p:sp>
      </p:grpSp>
      <p:grpSp>
        <p:nvGrpSpPr>
          <p:cNvPr id="6" name="Group 6"/>
          <p:cNvGrpSpPr/>
          <p:nvPr/>
        </p:nvGrpSpPr>
        <p:grpSpPr>
          <a:xfrm rot="-10338574">
            <a:off x="4569016" y="-5480084"/>
            <a:ext cx="9152475" cy="8229600"/>
            <a:chOff x="0" y="0"/>
            <a:chExt cx="12203300" cy="10972800"/>
          </a:xfrm>
        </p:grpSpPr>
        <p:sp>
          <p:nvSpPr>
            <p:cNvPr id="7" name="Freeform 7"/>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3"/>
              <a:stretch>
                <a:fillRect l="-2" r="-2"/>
              </a:stretch>
            </a:blipFill>
          </p:spPr>
        </p:sp>
      </p:grpSp>
      <p:grpSp>
        <p:nvGrpSpPr>
          <p:cNvPr id="8" name="Group 8"/>
          <p:cNvGrpSpPr/>
          <p:nvPr/>
        </p:nvGrpSpPr>
        <p:grpSpPr>
          <a:xfrm rot="9024995">
            <a:off x="-2679407" y="-4114800"/>
            <a:ext cx="9152475" cy="8229600"/>
            <a:chOff x="0" y="0"/>
            <a:chExt cx="12203300" cy="10972800"/>
          </a:xfrm>
        </p:grpSpPr>
        <p:sp>
          <p:nvSpPr>
            <p:cNvPr id="9" name="Freeform 9"/>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3"/>
              <a:stretch>
                <a:fillRect l="-2" r="-2"/>
              </a:stretch>
            </a:blipFill>
          </p:spPr>
        </p:sp>
      </p:grpSp>
      <p:grpSp>
        <p:nvGrpSpPr>
          <p:cNvPr id="10" name="Group 10"/>
          <p:cNvGrpSpPr/>
          <p:nvPr/>
        </p:nvGrpSpPr>
        <p:grpSpPr>
          <a:xfrm rot="-5936786">
            <a:off x="16141297" y="3404390"/>
            <a:ext cx="5029200" cy="4114800"/>
            <a:chOff x="0" y="0"/>
            <a:chExt cx="6705600" cy="5486400"/>
          </a:xfrm>
        </p:grpSpPr>
        <p:sp>
          <p:nvSpPr>
            <p:cNvPr id="11" name="Freeform 11"/>
            <p:cNvSpPr/>
            <p:nvPr/>
          </p:nvSpPr>
          <p:spPr>
            <a:xfrm flipV="1">
              <a:off x="0" y="0"/>
              <a:ext cx="6705600" cy="5486400"/>
            </a:xfrm>
            <a:custGeom>
              <a:avLst/>
              <a:gdLst/>
              <a:ahLst/>
              <a:cxnLst/>
              <a:rect l="l" t="t" r="r" b="b"/>
              <a:pathLst>
                <a:path w="6705600" h="5486400">
                  <a:moveTo>
                    <a:pt x="0" y="5486400"/>
                  </a:moveTo>
                  <a:lnTo>
                    <a:pt x="6705600" y="5486400"/>
                  </a:lnTo>
                  <a:lnTo>
                    <a:pt x="6705600" y="0"/>
                  </a:lnTo>
                  <a:lnTo>
                    <a:pt x="0" y="0"/>
                  </a:lnTo>
                  <a:lnTo>
                    <a:pt x="0" y="5486400"/>
                  </a:lnTo>
                  <a:close/>
                </a:path>
              </a:pathLst>
            </a:custGeom>
            <a:blipFill>
              <a:blip r:embed="rId2"/>
              <a:stretch>
                <a:fillRect t="-115" b="-115"/>
              </a:stretch>
            </a:blipFill>
          </p:spPr>
        </p:sp>
      </p:grpSp>
      <p:grpSp>
        <p:nvGrpSpPr>
          <p:cNvPr id="12" name="Group 12"/>
          <p:cNvGrpSpPr/>
          <p:nvPr/>
        </p:nvGrpSpPr>
        <p:grpSpPr>
          <a:xfrm>
            <a:off x="8180711" y="-4904700"/>
            <a:ext cx="7401497" cy="8229600"/>
            <a:chOff x="0" y="0"/>
            <a:chExt cx="9868663" cy="10972800"/>
          </a:xfrm>
        </p:grpSpPr>
        <p:sp>
          <p:nvSpPr>
            <p:cNvPr id="13" name="Freeform 13"/>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t="-3" b="-3"/>
              </a:stretch>
            </a:blipFill>
          </p:spPr>
        </p:sp>
      </p:grpSp>
      <p:grpSp>
        <p:nvGrpSpPr>
          <p:cNvPr id="14" name="Group 14"/>
          <p:cNvGrpSpPr/>
          <p:nvPr/>
        </p:nvGrpSpPr>
        <p:grpSpPr>
          <a:xfrm>
            <a:off x="-2672048" y="-5018174"/>
            <a:ext cx="7401497" cy="8229600"/>
            <a:chOff x="0" y="0"/>
            <a:chExt cx="9868663" cy="10972800"/>
          </a:xfrm>
        </p:grpSpPr>
        <p:sp>
          <p:nvSpPr>
            <p:cNvPr id="15" name="Freeform 15"/>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t="-3" b="-3"/>
              </a:stretch>
            </a:blipFill>
          </p:spPr>
        </p:sp>
      </p:grpSp>
      <p:grpSp>
        <p:nvGrpSpPr>
          <p:cNvPr id="16" name="Group 16"/>
          <p:cNvGrpSpPr/>
          <p:nvPr/>
        </p:nvGrpSpPr>
        <p:grpSpPr>
          <a:xfrm rot="-6712665">
            <a:off x="-990270" y="7258855"/>
            <a:ext cx="7401497" cy="8229600"/>
            <a:chOff x="0" y="0"/>
            <a:chExt cx="9868663" cy="10972800"/>
          </a:xfrm>
        </p:grpSpPr>
        <p:sp>
          <p:nvSpPr>
            <p:cNvPr id="17" name="Freeform 1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t="-3" b="-3"/>
              </a:stretch>
            </a:blipFill>
          </p:spPr>
        </p:sp>
      </p:grpSp>
      <p:grpSp>
        <p:nvGrpSpPr>
          <p:cNvPr id="18" name="Group 18"/>
          <p:cNvGrpSpPr/>
          <p:nvPr/>
        </p:nvGrpSpPr>
        <p:grpSpPr>
          <a:xfrm rot="-1846334">
            <a:off x="9995837" y="6172200"/>
            <a:ext cx="7401497" cy="8229600"/>
            <a:chOff x="0" y="0"/>
            <a:chExt cx="9868663" cy="10972800"/>
          </a:xfrm>
        </p:grpSpPr>
        <p:sp>
          <p:nvSpPr>
            <p:cNvPr id="19" name="Freeform 19"/>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t="-3" b="-3"/>
              </a:stretch>
            </a:blipFill>
          </p:spPr>
        </p:sp>
      </p:grpSp>
      <p:sp>
        <p:nvSpPr>
          <p:cNvPr id="20" name="TextBox 20"/>
          <p:cNvSpPr txBox="1"/>
          <p:nvPr/>
        </p:nvSpPr>
        <p:spPr>
          <a:xfrm>
            <a:off x="2322402" y="3814176"/>
            <a:ext cx="12837986" cy="2241296"/>
          </a:xfrm>
          <a:prstGeom prst="rect">
            <a:avLst/>
          </a:prstGeom>
        </p:spPr>
        <p:txBody>
          <a:bodyPr lIns="0" tIns="0" rIns="0" bIns="0" rtlCol="0" anchor="t">
            <a:spAutoFit/>
          </a:bodyPr>
          <a:lstStyle/>
          <a:p>
            <a:pPr algn="ctr">
              <a:lnSpc>
                <a:spcPts val="17271"/>
              </a:lnSpc>
            </a:pPr>
            <a:r>
              <a:rPr lang="en-US" sz="13599">
                <a:solidFill>
                  <a:srgbClr val="273384"/>
                </a:solidFill>
                <a:latin typeface="Eczar Bold"/>
                <a:ea typeface="Eczar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6DFD8"/>
        </a:solidFill>
        <a:effectLst/>
      </p:bgPr>
    </p:bg>
    <p:spTree>
      <p:nvGrpSpPr>
        <p:cNvPr id="1" name=""/>
        <p:cNvGrpSpPr/>
        <p:nvPr/>
      </p:nvGrpSpPr>
      <p:grpSpPr>
        <a:xfrm>
          <a:off x="0" y="0"/>
          <a:ext cx="0" cy="0"/>
          <a:chOff x="0" y="0"/>
          <a:chExt cx="0" cy="0"/>
        </a:xfrm>
      </p:grpSpPr>
      <p:sp>
        <p:nvSpPr>
          <p:cNvPr id="2" name="Freeform 2"/>
          <p:cNvSpPr/>
          <p:nvPr/>
        </p:nvSpPr>
        <p:spPr>
          <a:xfrm>
            <a:off x="15876330" y="7737266"/>
            <a:ext cx="5600415" cy="5626268"/>
          </a:xfrm>
          <a:custGeom>
            <a:avLst/>
            <a:gdLst/>
            <a:ahLst/>
            <a:cxnLst/>
            <a:rect l="l" t="t" r="r" b="b"/>
            <a:pathLst>
              <a:path w="5600415" h="5626268">
                <a:moveTo>
                  <a:pt x="0" y="0"/>
                </a:moveTo>
                <a:lnTo>
                  <a:pt x="5600416" y="0"/>
                </a:lnTo>
                <a:lnTo>
                  <a:pt x="5600416" y="5626267"/>
                </a:lnTo>
                <a:lnTo>
                  <a:pt x="0" y="562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639471"/>
            <a:ext cx="7946765" cy="11565941"/>
            <a:chOff x="0" y="0"/>
            <a:chExt cx="10595687" cy="15421255"/>
          </a:xfrm>
        </p:grpSpPr>
        <p:sp>
          <p:nvSpPr>
            <p:cNvPr id="4" name="Freeform 4"/>
            <p:cNvSpPr/>
            <p:nvPr/>
          </p:nvSpPr>
          <p:spPr>
            <a:xfrm>
              <a:off x="0" y="0"/>
              <a:ext cx="10595737" cy="15421229"/>
            </a:xfrm>
            <a:custGeom>
              <a:avLst/>
              <a:gdLst/>
              <a:ahLst/>
              <a:cxnLst/>
              <a:rect l="l" t="t" r="r" b="b"/>
              <a:pathLst>
                <a:path w="10595737" h="15421229">
                  <a:moveTo>
                    <a:pt x="0" y="0"/>
                  </a:moveTo>
                  <a:lnTo>
                    <a:pt x="10595737" y="0"/>
                  </a:lnTo>
                  <a:lnTo>
                    <a:pt x="10595737" y="15421229"/>
                  </a:lnTo>
                  <a:lnTo>
                    <a:pt x="0" y="15421229"/>
                  </a:lnTo>
                  <a:lnTo>
                    <a:pt x="0" y="0"/>
                  </a:lnTo>
                  <a:close/>
                </a:path>
              </a:pathLst>
            </a:custGeom>
            <a:blipFill>
              <a:blip r:embed="rId4"/>
              <a:stretch>
                <a:fillRect l="-22771" r="-22770"/>
              </a:stretch>
            </a:blipFill>
          </p:spPr>
        </p:sp>
      </p:grpSp>
      <p:sp>
        <p:nvSpPr>
          <p:cNvPr id="5" name="TextBox 5"/>
          <p:cNvSpPr txBox="1"/>
          <p:nvPr/>
        </p:nvSpPr>
        <p:spPr>
          <a:xfrm>
            <a:off x="8966781" y="471169"/>
            <a:ext cx="8990731" cy="1200787"/>
          </a:xfrm>
          <a:prstGeom prst="rect">
            <a:avLst/>
          </a:prstGeom>
        </p:spPr>
        <p:txBody>
          <a:bodyPr lIns="0" tIns="0" rIns="0" bIns="0" rtlCol="0" anchor="t">
            <a:spAutoFit/>
          </a:bodyPr>
          <a:lstStyle/>
          <a:p>
            <a:pPr algn="just">
              <a:lnSpc>
                <a:spcPts val="9520"/>
              </a:lnSpc>
            </a:pPr>
            <a:r>
              <a:rPr lang="en-US" sz="8500">
                <a:solidFill>
                  <a:srgbClr val="FFFFFF"/>
                </a:solidFill>
                <a:latin typeface="Arimo Bold"/>
              </a:rPr>
              <a:t>INTRODUCTION</a:t>
            </a:r>
          </a:p>
        </p:txBody>
      </p:sp>
      <p:sp>
        <p:nvSpPr>
          <p:cNvPr id="6" name="TextBox 6"/>
          <p:cNvSpPr txBox="1"/>
          <p:nvPr/>
        </p:nvSpPr>
        <p:spPr>
          <a:xfrm>
            <a:off x="8305804" y="1969176"/>
            <a:ext cx="9651708" cy="3257601"/>
          </a:xfrm>
          <a:prstGeom prst="rect">
            <a:avLst/>
          </a:prstGeom>
        </p:spPr>
        <p:txBody>
          <a:bodyPr lIns="0" tIns="0" rIns="0" bIns="0" rtlCol="0" anchor="t">
            <a:spAutoFit/>
          </a:bodyPr>
          <a:lstStyle/>
          <a:p>
            <a:pPr>
              <a:lnSpc>
                <a:spcPts val="5239"/>
              </a:lnSpc>
            </a:pPr>
            <a:r>
              <a:rPr lang="en-US" sz="3700">
                <a:solidFill>
                  <a:srgbClr val="FFFFFF"/>
                </a:solidFill>
                <a:latin typeface="Alata"/>
              </a:rPr>
              <a:t> In this presentation, we will walk you through the process of designing, implementing, and maintaining our system, highlighting key features and technologies used along the way.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5555" b="-5555"/>
              </a:stretch>
            </a:blipFill>
          </p:spPr>
        </p:sp>
      </p:grpSp>
      <p:grpSp>
        <p:nvGrpSpPr>
          <p:cNvPr id="4" name="Group 4"/>
          <p:cNvGrpSpPr/>
          <p:nvPr/>
        </p:nvGrpSpPr>
        <p:grpSpPr>
          <a:xfrm>
            <a:off x="3009854" y="2275725"/>
            <a:ext cx="5079574" cy="5477972"/>
            <a:chOff x="0" y="0"/>
            <a:chExt cx="6772765" cy="7303963"/>
          </a:xfrm>
        </p:grpSpPr>
        <p:sp>
          <p:nvSpPr>
            <p:cNvPr id="5" name="Freeform 5"/>
            <p:cNvSpPr/>
            <p:nvPr/>
          </p:nvSpPr>
          <p:spPr>
            <a:xfrm>
              <a:off x="0" y="0"/>
              <a:ext cx="6772783" cy="7304024"/>
            </a:xfrm>
            <a:custGeom>
              <a:avLst/>
              <a:gdLst/>
              <a:ahLst/>
              <a:cxnLst/>
              <a:rect l="l" t="t" r="r" b="b"/>
              <a:pathLst>
                <a:path w="6772783" h="7304024">
                  <a:moveTo>
                    <a:pt x="0" y="0"/>
                  </a:moveTo>
                  <a:lnTo>
                    <a:pt x="6772783" y="0"/>
                  </a:lnTo>
                  <a:lnTo>
                    <a:pt x="6772783" y="7304024"/>
                  </a:lnTo>
                  <a:lnTo>
                    <a:pt x="0" y="7304024"/>
                  </a:lnTo>
                  <a:lnTo>
                    <a:pt x="0" y="0"/>
                  </a:lnTo>
                  <a:close/>
                </a:path>
              </a:pathLst>
            </a:custGeom>
            <a:blipFill>
              <a:blip r:embed="rId3"/>
              <a:stretch>
                <a:fillRect l="-177" r="-176"/>
              </a:stretch>
            </a:blipFill>
          </p:spPr>
        </p:sp>
      </p:grpSp>
      <p:grpSp>
        <p:nvGrpSpPr>
          <p:cNvPr id="6" name="Group 6"/>
          <p:cNvGrpSpPr/>
          <p:nvPr/>
        </p:nvGrpSpPr>
        <p:grpSpPr>
          <a:xfrm>
            <a:off x="4163985" y="3386148"/>
            <a:ext cx="2560425" cy="707608"/>
            <a:chOff x="0" y="0"/>
            <a:chExt cx="3413900" cy="943477"/>
          </a:xfrm>
        </p:grpSpPr>
        <p:sp>
          <p:nvSpPr>
            <p:cNvPr id="7" name="Freeform 7"/>
            <p:cNvSpPr/>
            <p:nvPr/>
          </p:nvSpPr>
          <p:spPr>
            <a:xfrm>
              <a:off x="0" y="0"/>
              <a:ext cx="3413887" cy="943483"/>
            </a:xfrm>
            <a:custGeom>
              <a:avLst/>
              <a:gdLst/>
              <a:ahLst/>
              <a:cxnLst/>
              <a:rect l="l" t="t" r="r" b="b"/>
              <a:pathLst>
                <a:path w="3413887" h="943483">
                  <a:moveTo>
                    <a:pt x="0" y="0"/>
                  </a:moveTo>
                  <a:lnTo>
                    <a:pt x="3413887" y="0"/>
                  </a:lnTo>
                  <a:lnTo>
                    <a:pt x="3413887" y="943483"/>
                  </a:lnTo>
                  <a:lnTo>
                    <a:pt x="0" y="943483"/>
                  </a:lnTo>
                  <a:lnTo>
                    <a:pt x="0" y="0"/>
                  </a:lnTo>
                  <a:close/>
                </a:path>
              </a:pathLst>
            </a:custGeom>
            <a:blipFill>
              <a:blip r:embed="rId4"/>
              <a:stretch>
                <a:fillRect t="-255" b="-255"/>
              </a:stretch>
            </a:blipFill>
          </p:spPr>
        </p:sp>
      </p:grpSp>
      <p:grpSp>
        <p:nvGrpSpPr>
          <p:cNvPr id="8" name="Group 8"/>
          <p:cNvGrpSpPr/>
          <p:nvPr/>
        </p:nvGrpSpPr>
        <p:grpSpPr>
          <a:xfrm>
            <a:off x="10063103" y="2324021"/>
            <a:ext cx="5079574" cy="5477972"/>
            <a:chOff x="0" y="0"/>
            <a:chExt cx="6772765" cy="7303963"/>
          </a:xfrm>
        </p:grpSpPr>
        <p:sp>
          <p:nvSpPr>
            <p:cNvPr id="9" name="Freeform 9"/>
            <p:cNvSpPr/>
            <p:nvPr/>
          </p:nvSpPr>
          <p:spPr>
            <a:xfrm>
              <a:off x="0" y="0"/>
              <a:ext cx="6772783" cy="7304024"/>
            </a:xfrm>
            <a:custGeom>
              <a:avLst/>
              <a:gdLst/>
              <a:ahLst/>
              <a:cxnLst/>
              <a:rect l="l" t="t" r="r" b="b"/>
              <a:pathLst>
                <a:path w="6772783" h="7304024">
                  <a:moveTo>
                    <a:pt x="0" y="0"/>
                  </a:moveTo>
                  <a:lnTo>
                    <a:pt x="6772783" y="0"/>
                  </a:lnTo>
                  <a:lnTo>
                    <a:pt x="6772783" y="7304024"/>
                  </a:lnTo>
                  <a:lnTo>
                    <a:pt x="0" y="7304024"/>
                  </a:lnTo>
                  <a:lnTo>
                    <a:pt x="0" y="0"/>
                  </a:lnTo>
                  <a:close/>
                </a:path>
              </a:pathLst>
            </a:custGeom>
            <a:blipFill>
              <a:blip r:embed="rId3"/>
              <a:stretch>
                <a:fillRect l="-177" r="-176"/>
              </a:stretch>
            </a:blipFill>
          </p:spPr>
        </p:sp>
      </p:grpSp>
      <p:grpSp>
        <p:nvGrpSpPr>
          <p:cNvPr id="10" name="Group 10"/>
          <p:cNvGrpSpPr/>
          <p:nvPr/>
        </p:nvGrpSpPr>
        <p:grpSpPr>
          <a:xfrm>
            <a:off x="11415765" y="3321754"/>
            <a:ext cx="2560425" cy="707608"/>
            <a:chOff x="0" y="0"/>
            <a:chExt cx="3413900" cy="943477"/>
          </a:xfrm>
        </p:grpSpPr>
        <p:sp>
          <p:nvSpPr>
            <p:cNvPr id="11" name="Freeform 11"/>
            <p:cNvSpPr/>
            <p:nvPr/>
          </p:nvSpPr>
          <p:spPr>
            <a:xfrm>
              <a:off x="0" y="0"/>
              <a:ext cx="3413887" cy="943483"/>
            </a:xfrm>
            <a:custGeom>
              <a:avLst/>
              <a:gdLst/>
              <a:ahLst/>
              <a:cxnLst/>
              <a:rect l="l" t="t" r="r" b="b"/>
              <a:pathLst>
                <a:path w="3413887" h="943483">
                  <a:moveTo>
                    <a:pt x="0" y="0"/>
                  </a:moveTo>
                  <a:lnTo>
                    <a:pt x="3413887" y="0"/>
                  </a:lnTo>
                  <a:lnTo>
                    <a:pt x="3413887" y="943483"/>
                  </a:lnTo>
                  <a:lnTo>
                    <a:pt x="0" y="943483"/>
                  </a:lnTo>
                  <a:lnTo>
                    <a:pt x="0" y="0"/>
                  </a:lnTo>
                  <a:close/>
                </a:path>
              </a:pathLst>
            </a:custGeom>
            <a:blipFill>
              <a:blip r:embed="rId5"/>
              <a:stretch>
                <a:fillRect t="-255" b="-255"/>
              </a:stretch>
            </a:blipFill>
          </p:spPr>
        </p:sp>
      </p:grpSp>
      <p:grpSp>
        <p:nvGrpSpPr>
          <p:cNvPr id="12" name="Group 12"/>
          <p:cNvGrpSpPr/>
          <p:nvPr/>
        </p:nvGrpSpPr>
        <p:grpSpPr>
          <a:xfrm flipV="1">
            <a:off x="17700515" y="7882486"/>
            <a:ext cx="105110" cy="108239"/>
            <a:chOff x="0" y="0"/>
            <a:chExt cx="6772765" cy="7303963"/>
          </a:xfrm>
        </p:grpSpPr>
        <p:sp>
          <p:nvSpPr>
            <p:cNvPr id="13" name="Freeform 13"/>
            <p:cNvSpPr/>
            <p:nvPr/>
          </p:nvSpPr>
          <p:spPr>
            <a:xfrm>
              <a:off x="0" y="0"/>
              <a:ext cx="6772783" cy="7304024"/>
            </a:xfrm>
            <a:custGeom>
              <a:avLst/>
              <a:gdLst/>
              <a:ahLst/>
              <a:cxnLst/>
              <a:rect l="l" t="t" r="r" b="b"/>
              <a:pathLst>
                <a:path w="6772783" h="7304024">
                  <a:moveTo>
                    <a:pt x="0" y="0"/>
                  </a:moveTo>
                  <a:lnTo>
                    <a:pt x="6772783" y="0"/>
                  </a:lnTo>
                  <a:lnTo>
                    <a:pt x="6772783" y="7304024"/>
                  </a:lnTo>
                  <a:lnTo>
                    <a:pt x="0" y="7304024"/>
                  </a:lnTo>
                  <a:lnTo>
                    <a:pt x="0" y="0"/>
                  </a:lnTo>
                  <a:close/>
                </a:path>
              </a:pathLst>
            </a:custGeom>
            <a:blipFill>
              <a:blip r:embed="rId3"/>
              <a:stretch>
                <a:fillRect l="-177" r="-176"/>
              </a:stretch>
            </a:blipFill>
          </p:spPr>
        </p:sp>
      </p:grpSp>
      <p:grpSp>
        <p:nvGrpSpPr>
          <p:cNvPr id="14" name="Group 14"/>
          <p:cNvGrpSpPr/>
          <p:nvPr/>
        </p:nvGrpSpPr>
        <p:grpSpPr>
          <a:xfrm>
            <a:off x="11595184" y="7764965"/>
            <a:ext cx="96940" cy="107811"/>
            <a:chOff x="0" y="0"/>
            <a:chExt cx="3005535" cy="830620"/>
          </a:xfrm>
        </p:grpSpPr>
        <p:sp>
          <p:nvSpPr>
            <p:cNvPr id="15" name="Freeform 15"/>
            <p:cNvSpPr/>
            <p:nvPr/>
          </p:nvSpPr>
          <p:spPr>
            <a:xfrm>
              <a:off x="0" y="0"/>
              <a:ext cx="3005582" cy="830580"/>
            </a:xfrm>
            <a:custGeom>
              <a:avLst/>
              <a:gdLst/>
              <a:ahLst/>
              <a:cxnLst/>
              <a:rect l="l" t="t" r="r" b="b"/>
              <a:pathLst>
                <a:path w="3005582" h="830580">
                  <a:moveTo>
                    <a:pt x="0" y="0"/>
                  </a:moveTo>
                  <a:lnTo>
                    <a:pt x="3005582" y="0"/>
                  </a:lnTo>
                  <a:lnTo>
                    <a:pt x="3005582" y="830580"/>
                  </a:lnTo>
                  <a:lnTo>
                    <a:pt x="0" y="830580"/>
                  </a:lnTo>
                  <a:lnTo>
                    <a:pt x="0" y="0"/>
                  </a:lnTo>
                  <a:close/>
                </a:path>
              </a:pathLst>
            </a:custGeom>
            <a:blipFill>
              <a:blip r:embed="rId6"/>
              <a:stretch>
                <a:fillRect t="-171" r="1" b="-176"/>
              </a:stretch>
            </a:blipFill>
          </p:spPr>
        </p:sp>
      </p:grpSp>
      <p:sp>
        <p:nvSpPr>
          <p:cNvPr id="16" name="TextBox 16"/>
          <p:cNvSpPr txBox="1"/>
          <p:nvPr/>
        </p:nvSpPr>
        <p:spPr>
          <a:xfrm>
            <a:off x="10723145" y="4375784"/>
            <a:ext cx="5079574" cy="2870454"/>
          </a:xfrm>
          <a:prstGeom prst="rect">
            <a:avLst/>
          </a:prstGeom>
        </p:spPr>
        <p:txBody>
          <a:bodyPr lIns="0" tIns="0" rIns="0" bIns="0" rtlCol="0" anchor="t">
            <a:spAutoFit/>
          </a:bodyPr>
          <a:lstStyle/>
          <a:p>
            <a:pPr marL="912116" lvl="2" indent="-304039" algn="l">
              <a:lnSpc>
                <a:spcPts val="5585"/>
              </a:lnSpc>
              <a:buFont typeface="Arial"/>
              <a:buChar char="⚬"/>
            </a:pPr>
            <a:r>
              <a:rPr lang="en-US" sz="3990">
                <a:solidFill>
                  <a:srgbClr val="01070A"/>
                </a:solidFill>
                <a:latin typeface="Dosis Bold"/>
              </a:rPr>
              <a:t>HTML/CSS</a:t>
            </a:r>
          </a:p>
          <a:p>
            <a:pPr marL="912116" lvl="2" indent="-304039" algn="l">
              <a:lnSpc>
                <a:spcPts val="5585"/>
              </a:lnSpc>
              <a:buFont typeface="Arial"/>
              <a:buChar char="⚬"/>
            </a:pPr>
            <a:r>
              <a:rPr lang="en-US" sz="3990">
                <a:solidFill>
                  <a:srgbClr val="01070A"/>
                </a:solidFill>
                <a:latin typeface="Dosis Bold"/>
              </a:rPr>
              <a:t>JavaScript</a:t>
            </a:r>
          </a:p>
          <a:p>
            <a:pPr marL="912116" lvl="2" indent="-304039" algn="l">
              <a:lnSpc>
                <a:spcPts val="5585"/>
              </a:lnSpc>
              <a:buFont typeface="Arial"/>
              <a:buChar char="⚬"/>
            </a:pPr>
            <a:r>
              <a:rPr lang="en-US" sz="3990">
                <a:solidFill>
                  <a:srgbClr val="01070A"/>
                </a:solidFill>
                <a:latin typeface="Dosis Bold"/>
              </a:rPr>
              <a:t>Django</a:t>
            </a:r>
          </a:p>
          <a:p>
            <a:pPr marL="912116" lvl="2" indent="-304039" algn="ctr">
              <a:lnSpc>
                <a:spcPts val="5585"/>
              </a:lnSpc>
            </a:pPr>
            <a:endParaRPr lang="en-US" sz="3990">
              <a:solidFill>
                <a:srgbClr val="01070A"/>
              </a:solidFill>
              <a:latin typeface="Dosis Bold"/>
            </a:endParaRPr>
          </a:p>
        </p:txBody>
      </p:sp>
      <p:sp>
        <p:nvSpPr>
          <p:cNvPr id="17" name="TextBox 17"/>
          <p:cNvSpPr txBox="1"/>
          <p:nvPr/>
        </p:nvSpPr>
        <p:spPr>
          <a:xfrm>
            <a:off x="12514919" y="4283074"/>
            <a:ext cx="5276457" cy="1397242"/>
          </a:xfrm>
          <a:prstGeom prst="rect">
            <a:avLst/>
          </a:prstGeom>
        </p:spPr>
        <p:txBody>
          <a:bodyPr lIns="0" tIns="0" rIns="0" bIns="0" rtlCol="0" anchor="t">
            <a:spAutoFit/>
          </a:bodyPr>
          <a:lstStyle/>
          <a:p>
            <a:pPr marL="623570" lvl="2" algn="l">
              <a:lnSpc>
                <a:spcPts val="5725"/>
              </a:lnSpc>
            </a:pPr>
            <a:endParaRPr lang="en-US" sz="4050">
              <a:solidFill>
                <a:srgbClr val="01070A"/>
              </a:solidFill>
              <a:latin typeface="Dosis Bold"/>
            </a:endParaRPr>
          </a:p>
          <a:p>
            <a:pPr marL="934974" lvl="2" indent="-311658" algn="l">
              <a:lnSpc>
                <a:spcPts val="5725"/>
              </a:lnSpc>
            </a:pPr>
            <a:endParaRPr lang="en-US" sz="4090">
              <a:solidFill>
                <a:srgbClr val="01070A"/>
              </a:solidFill>
              <a:latin typeface="Dosis Bold"/>
            </a:endParaRPr>
          </a:p>
        </p:txBody>
      </p:sp>
      <p:sp>
        <p:nvSpPr>
          <p:cNvPr id="18" name="TextBox 18"/>
          <p:cNvSpPr txBox="1"/>
          <p:nvPr/>
        </p:nvSpPr>
        <p:spPr>
          <a:xfrm>
            <a:off x="3687221" y="171782"/>
            <a:ext cx="10913559" cy="1399511"/>
          </a:xfrm>
          <a:prstGeom prst="rect">
            <a:avLst/>
          </a:prstGeom>
        </p:spPr>
        <p:txBody>
          <a:bodyPr lIns="0" tIns="0" rIns="0" bIns="0" rtlCol="0" anchor="t">
            <a:spAutoFit/>
          </a:bodyPr>
          <a:lstStyle/>
          <a:p>
            <a:pPr algn="ctr">
              <a:lnSpc>
                <a:spcPts val="10010"/>
              </a:lnSpc>
            </a:pPr>
            <a:r>
              <a:rPr lang="en-US" sz="7150">
                <a:solidFill>
                  <a:srgbClr val="01070A"/>
                </a:solidFill>
                <a:latin typeface="Arimo"/>
              </a:rPr>
              <a:t>TECHNOLOGY USED</a:t>
            </a:r>
          </a:p>
        </p:txBody>
      </p:sp>
      <p:sp>
        <p:nvSpPr>
          <p:cNvPr id="19" name="TextBox 19"/>
          <p:cNvSpPr txBox="1"/>
          <p:nvPr/>
        </p:nvSpPr>
        <p:spPr>
          <a:xfrm>
            <a:off x="3829104" y="3211747"/>
            <a:ext cx="3230187" cy="929093"/>
          </a:xfrm>
          <a:prstGeom prst="rect">
            <a:avLst/>
          </a:prstGeom>
        </p:spPr>
        <p:txBody>
          <a:bodyPr lIns="0" tIns="0" rIns="0" bIns="0" rtlCol="0" anchor="t">
            <a:spAutoFit/>
          </a:bodyPr>
          <a:lstStyle/>
          <a:p>
            <a:pPr algn="ctr">
              <a:lnSpc>
                <a:spcPts val="6798"/>
              </a:lnSpc>
            </a:pPr>
            <a:r>
              <a:rPr lang="en-US" sz="4856">
                <a:solidFill>
                  <a:srgbClr val="01070A"/>
                </a:solidFill>
                <a:latin typeface="Carelia"/>
              </a:rPr>
              <a:t>DBMS</a:t>
            </a:r>
          </a:p>
        </p:txBody>
      </p:sp>
      <p:sp>
        <p:nvSpPr>
          <p:cNvPr id="20" name="TextBox 20"/>
          <p:cNvSpPr txBox="1"/>
          <p:nvPr/>
        </p:nvSpPr>
        <p:spPr>
          <a:xfrm>
            <a:off x="3128727" y="4279192"/>
            <a:ext cx="5073391" cy="2470322"/>
          </a:xfrm>
          <a:prstGeom prst="rect">
            <a:avLst/>
          </a:prstGeom>
        </p:spPr>
        <p:txBody>
          <a:bodyPr lIns="0" tIns="0" rIns="0" bIns="0" rtlCol="0" anchor="t">
            <a:spAutoFit/>
          </a:bodyPr>
          <a:lstStyle/>
          <a:p>
            <a:pPr marL="981407" lvl="2" indent="-327136" algn="l">
              <a:lnSpc>
                <a:spcPts val="6009"/>
              </a:lnSpc>
              <a:buFont typeface="Arial"/>
              <a:buChar char="⚬"/>
            </a:pPr>
            <a:r>
              <a:rPr lang="en-US" sz="4292">
                <a:solidFill>
                  <a:srgbClr val="01070A"/>
                </a:solidFill>
                <a:latin typeface="Dosis Bold"/>
              </a:rPr>
              <a:t>MySQL</a:t>
            </a:r>
          </a:p>
          <a:p>
            <a:pPr marL="981407" lvl="2" indent="-327136" algn="l">
              <a:lnSpc>
                <a:spcPts val="6009"/>
              </a:lnSpc>
              <a:buFont typeface="Arial"/>
              <a:buChar char="⚬"/>
            </a:pPr>
            <a:r>
              <a:rPr lang="en-US" sz="4292">
                <a:solidFill>
                  <a:srgbClr val="01070A"/>
                </a:solidFill>
                <a:latin typeface="Dosis Bold"/>
              </a:rPr>
              <a:t>Oracle Database</a:t>
            </a:r>
          </a:p>
          <a:p>
            <a:pPr marL="981407" lvl="2" indent="-327136" algn="ctr">
              <a:lnSpc>
                <a:spcPts val="7269"/>
              </a:lnSpc>
            </a:pPr>
            <a:endParaRPr lang="en-US" sz="4292">
              <a:solidFill>
                <a:srgbClr val="01070A"/>
              </a:solidFill>
              <a:latin typeface="Dosis Bold"/>
            </a:endParaRPr>
          </a:p>
        </p:txBody>
      </p:sp>
      <p:sp>
        <p:nvSpPr>
          <p:cNvPr id="21" name="TextBox 21"/>
          <p:cNvSpPr txBox="1"/>
          <p:nvPr/>
        </p:nvSpPr>
        <p:spPr>
          <a:xfrm>
            <a:off x="10633573" y="3276141"/>
            <a:ext cx="4124809" cy="929093"/>
          </a:xfrm>
          <a:prstGeom prst="rect">
            <a:avLst/>
          </a:prstGeom>
        </p:spPr>
        <p:txBody>
          <a:bodyPr lIns="0" tIns="0" rIns="0" bIns="0" rtlCol="0" anchor="t">
            <a:spAutoFit/>
          </a:bodyPr>
          <a:lstStyle/>
          <a:p>
            <a:pPr algn="ctr">
              <a:lnSpc>
                <a:spcPts val="6798"/>
              </a:lnSpc>
            </a:pPr>
            <a:r>
              <a:rPr lang="en-US" sz="4856">
                <a:solidFill>
                  <a:srgbClr val="01070A"/>
                </a:solidFill>
                <a:latin typeface="Carelia"/>
              </a:rPr>
              <a:t>WEB DEV</a:t>
            </a:r>
          </a:p>
        </p:txBody>
      </p:sp>
      <p:sp>
        <p:nvSpPr>
          <p:cNvPr id="22" name="TextBox 22"/>
          <p:cNvSpPr txBox="1"/>
          <p:nvPr/>
        </p:nvSpPr>
        <p:spPr>
          <a:xfrm>
            <a:off x="12826200" y="3273047"/>
            <a:ext cx="4653895" cy="641201"/>
          </a:xfrm>
          <a:prstGeom prst="rect">
            <a:avLst/>
          </a:prstGeom>
        </p:spPr>
        <p:txBody>
          <a:bodyPr lIns="0" tIns="0" rIns="0" bIns="0" rtlCol="0" anchor="t">
            <a:spAutoFit/>
          </a:bodyPr>
          <a:lstStyle/>
          <a:p>
            <a:pPr algn="ctr">
              <a:lnSpc>
                <a:spcPts val="4978"/>
              </a:lnSpc>
            </a:pPr>
            <a:endParaRPr lang="en-US" sz="3556">
              <a:solidFill>
                <a:srgbClr val="01070A"/>
              </a:solidFill>
              <a:latin typeface="Carel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0761" y="-273676"/>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48" b="-9248"/>
              </a:stretch>
            </a:blipFill>
          </p:spPr>
        </p:sp>
      </p:grpSp>
      <p:sp>
        <p:nvSpPr>
          <p:cNvPr id="4" name="Freeform 4"/>
          <p:cNvSpPr/>
          <p:nvPr/>
        </p:nvSpPr>
        <p:spPr>
          <a:xfrm>
            <a:off x="-81941" y="46338"/>
            <a:ext cx="5527813" cy="10435018"/>
          </a:xfrm>
          <a:custGeom>
            <a:avLst/>
            <a:gdLst/>
            <a:ahLst/>
            <a:cxnLst/>
            <a:rect l="l" t="t" r="r" b="b"/>
            <a:pathLst>
              <a:path w="5527813" h="10435018">
                <a:moveTo>
                  <a:pt x="0" y="0"/>
                </a:moveTo>
                <a:lnTo>
                  <a:pt x="5527813" y="0"/>
                </a:lnTo>
                <a:lnTo>
                  <a:pt x="5527813" y="10435018"/>
                </a:lnTo>
                <a:lnTo>
                  <a:pt x="0" y="10435018"/>
                </a:lnTo>
                <a:lnTo>
                  <a:pt x="0" y="0"/>
                </a:lnTo>
                <a:close/>
              </a:path>
            </a:pathLst>
          </a:custGeom>
          <a:blipFill>
            <a:blip r:embed="rId3"/>
            <a:stretch>
              <a:fillRect l="-45818" r="-137341"/>
            </a:stretch>
          </a:blipFill>
        </p:spPr>
      </p:sp>
      <p:sp>
        <p:nvSpPr>
          <p:cNvPr id="5" name="TextBox 5"/>
          <p:cNvSpPr txBox="1"/>
          <p:nvPr/>
        </p:nvSpPr>
        <p:spPr>
          <a:xfrm>
            <a:off x="7826192" y="660136"/>
            <a:ext cx="9640627" cy="952500"/>
          </a:xfrm>
          <a:prstGeom prst="rect">
            <a:avLst/>
          </a:prstGeom>
        </p:spPr>
        <p:txBody>
          <a:bodyPr lIns="0" tIns="0" rIns="0" bIns="0" rtlCol="0" anchor="t">
            <a:spAutoFit/>
          </a:bodyPr>
          <a:lstStyle/>
          <a:p>
            <a:pPr algn="l">
              <a:lnSpc>
                <a:spcPts val="6600"/>
              </a:lnSpc>
            </a:pPr>
            <a:r>
              <a:rPr lang="en-US" sz="6000">
                <a:solidFill>
                  <a:srgbClr val="FFFFFF"/>
                </a:solidFill>
                <a:latin typeface="Bryndan Write Bold"/>
              </a:rPr>
              <a:t>REQUIREMENTS GATHERING</a:t>
            </a:r>
          </a:p>
        </p:txBody>
      </p:sp>
      <p:sp>
        <p:nvSpPr>
          <p:cNvPr id="6" name="TextBox 6"/>
          <p:cNvSpPr txBox="1"/>
          <p:nvPr/>
        </p:nvSpPr>
        <p:spPr>
          <a:xfrm>
            <a:off x="5879478" y="2460414"/>
            <a:ext cx="11844919" cy="5943487"/>
          </a:xfrm>
          <a:prstGeom prst="rect">
            <a:avLst/>
          </a:prstGeom>
        </p:spPr>
        <p:txBody>
          <a:bodyPr lIns="0" tIns="0" rIns="0" bIns="0" rtlCol="0" anchor="t">
            <a:spAutoFit/>
          </a:bodyPr>
          <a:lstStyle/>
          <a:p>
            <a:pPr algn="l">
              <a:lnSpc>
                <a:spcPts val="4061"/>
              </a:lnSpc>
            </a:pPr>
            <a:r>
              <a:rPr lang="en-US" sz="2900">
                <a:solidFill>
                  <a:srgbClr val="FFFFFF"/>
                </a:solidFill>
                <a:latin typeface="Now Bold"/>
              </a:rPr>
              <a:t>Stakeholder Interviews:</a:t>
            </a:r>
          </a:p>
          <a:p>
            <a:pPr algn="l">
              <a:lnSpc>
                <a:spcPts val="3780"/>
              </a:lnSpc>
            </a:pPr>
            <a:r>
              <a:rPr lang="en-US" sz="2700">
                <a:solidFill>
                  <a:srgbClr val="FFFFFF"/>
                </a:solidFill>
                <a:latin typeface="Now"/>
              </a:rPr>
              <a:t>Interviewed key stakeholders including faculty, staff, and students to identify their requirements and needs for the database.</a:t>
            </a:r>
          </a:p>
          <a:p>
            <a:pPr algn="l">
              <a:lnSpc>
                <a:spcPts val="3780"/>
              </a:lnSpc>
            </a:pPr>
            <a:endParaRPr lang="en-US" sz="2700">
              <a:solidFill>
                <a:srgbClr val="FFFFFF"/>
              </a:solidFill>
              <a:latin typeface="Now"/>
            </a:endParaRPr>
          </a:p>
          <a:p>
            <a:pPr algn="l">
              <a:lnSpc>
                <a:spcPts val="4061"/>
              </a:lnSpc>
            </a:pPr>
            <a:r>
              <a:rPr lang="en-US" sz="2900">
                <a:solidFill>
                  <a:srgbClr val="FFFFFF"/>
                </a:solidFill>
                <a:latin typeface="Now Bold"/>
              </a:rPr>
              <a:t>Functional Requirements:</a:t>
            </a:r>
          </a:p>
          <a:p>
            <a:pPr algn="l">
              <a:lnSpc>
                <a:spcPts val="3780"/>
              </a:lnSpc>
            </a:pPr>
            <a:r>
              <a:rPr lang="en-US" sz="2700">
                <a:solidFill>
                  <a:srgbClr val="FFFFFF"/>
                </a:solidFill>
                <a:latin typeface="Now"/>
              </a:rPr>
              <a:t>Identifies functional requirements such as user authentication, data entry, data retrieval, and reporting.</a:t>
            </a:r>
          </a:p>
          <a:p>
            <a:pPr algn="l">
              <a:lnSpc>
                <a:spcPts val="3780"/>
              </a:lnSpc>
            </a:pPr>
            <a:endParaRPr lang="en-US" sz="2700">
              <a:solidFill>
                <a:srgbClr val="FFFFFF"/>
              </a:solidFill>
              <a:latin typeface="Now"/>
            </a:endParaRPr>
          </a:p>
          <a:p>
            <a:pPr algn="l">
              <a:lnSpc>
                <a:spcPts val="4061"/>
              </a:lnSpc>
            </a:pPr>
            <a:r>
              <a:rPr lang="en-US" sz="2900">
                <a:solidFill>
                  <a:srgbClr val="FFFFFF"/>
                </a:solidFill>
                <a:latin typeface="Now Bold"/>
              </a:rPr>
              <a:t>Non-Functional Requirements:</a:t>
            </a:r>
          </a:p>
          <a:p>
            <a:pPr algn="l">
              <a:lnSpc>
                <a:spcPts val="3780"/>
              </a:lnSpc>
            </a:pPr>
            <a:r>
              <a:rPr lang="en-US" sz="2700">
                <a:solidFill>
                  <a:srgbClr val="FFFFFF"/>
                </a:solidFill>
                <a:latin typeface="Now"/>
              </a:rPr>
              <a:t>Identifies non-functional requirements such as performance, security, scalability, and usability.</a:t>
            </a:r>
          </a:p>
          <a:p>
            <a:pPr algn="l">
              <a:lnSpc>
                <a:spcPts val="3780"/>
              </a:lnSpc>
            </a:pPr>
            <a:endParaRPr lang="en-US" sz="2700">
              <a:solidFill>
                <a:srgbClr val="FFFFFF"/>
              </a:solidFill>
              <a:latin typeface="Now"/>
            </a:endParaRPr>
          </a:p>
        </p:txBody>
      </p:sp>
      <p:grpSp>
        <p:nvGrpSpPr>
          <p:cNvPr id="7" name="Group 7"/>
          <p:cNvGrpSpPr/>
          <p:nvPr/>
        </p:nvGrpSpPr>
        <p:grpSpPr>
          <a:xfrm rot="20133197">
            <a:off x="2862239" y="-9246"/>
            <a:ext cx="4947445" cy="1942997"/>
            <a:chOff x="0" y="0"/>
            <a:chExt cx="6596593" cy="2590663"/>
          </a:xfrm>
        </p:grpSpPr>
        <p:sp>
          <p:nvSpPr>
            <p:cNvPr id="8" name="Freeform 8"/>
            <p:cNvSpPr/>
            <p:nvPr/>
          </p:nvSpPr>
          <p:spPr>
            <a:xfrm flipH="1">
              <a:off x="0" y="0"/>
              <a:ext cx="6596634" cy="2590673"/>
            </a:xfrm>
            <a:custGeom>
              <a:avLst/>
              <a:gdLst/>
              <a:ahLst/>
              <a:cxnLst/>
              <a:rect l="l" t="t" r="r" b="b"/>
              <a:pathLst>
                <a:path w="6596634" h="2590673">
                  <a:moveTo>
                    <a:pt x="6596634" y="0"/>
                  </a:moveTo>
                  <a:lnTo>
                    <a:pt x="0" y="0"/>
                  </a:lnTo>
                  <a:lnTo>
                    <a:pt x="0" y="2590673"/>
                  </a:lnTo>
                  <a:lnTo>
                    <a:pt x="6596634" y="2590673"/>
                  </a:lnTo>
                  <a:lnTo>
                    <a:pt x="6596634" y="0"/>
                  </a:lnTo>
                  <a:close/>
                </a:path>
              </a:pathLst>
            </a:custGeom>
            <a:blipFill>
              <a:blip r:embed="rId4"/>
              <a:stretch>
                <a:fillRect l="-53" r="-52"/>
              </a:stretch>
            </a:blipFill>
          </p:spPr>
        </p:sp>
      </p:grpSp>
      <p:grpSp>
        <p:nvGrpSpPr>
          <p:cNvPr id="9" name="Group 9"/>
          <p:cNvGrpSpPr/>
          <p:nvPr/>
        </p:nvGrpSpPr>
        <p:grpSpPr>
          <a:xfrm>
            <a:off x="15717653" y="8477748"/>
            <a:ext cx="3083294" cy="3083294"/>
            <a:chOff x="0" y="0"/>
            <a:chExt cx="4111059" cy="4111059"/>
          </a:xfrm>
        </p:grpSpPr>
        <p:sp>
          <p:nvSpPr>
            <p:cNvPr id="10" name="Freeform 10"/>
            <p:cNvSpPr/>
            <p:nvPr/>
          </p:nvSpPr>
          <p:spPr>
            <a:xfrm>
              <a:off x="0" y="0"/>
              <a:ext cx="4111117" cy="4111117"/>
            </a:xfrm>
            <a:custGeom>
              <a:avLst/>
              <a:gdLst/>
              <a:ahLst/>
              <a:cxnLst/>
              <a:rect l="l" t="t" r="r" b="b"/>
              <a:pathLst>
                <a:path w="4111117" h="4111117">
                  <a:moveTo>
                    <a:pt x="0" y="0"/>
                  </a:moveTo>
                  <a:lnTo>
                    <a:pt x="4111117" y="0"/>
                  </a:lnTo>
                  <a:lnTo>
                    <a:pt x="4111117" y="4111117"/>
                  </a:lnTo>
                  <a:lnTo>
                    <a:pt x="0" y="4111117"/>
                  </a:lnTo>
                  <a:lnTo>
                    <a:pt x="0" y="0"/>
                  </a:lnTo>
                  <a:close/>
                </a:path>
              </a:pathLst>
            </a:custGeom>
            <a:blipFill>
              <a:blip r:embed="rId5"/>
              <a:stretch>
                <a:fillRect r="1" b="1"/>
              </a:stretch>
            </a:blipFill>
          </p:spPr>
        </p:sp>
      </p:grpSp>
      <p:grpSp>
        <p:nvGrpSpPr>
          <p:cNvPr id="11" name="Group 11"/>
          <p:cNvGrpSpPr/>
          <p:nvPr/>
        </p:nvGrpSpPr>
        <p:grpSpPr>
          <a:xfrm>
            <a:off x="7989958" y="9165484"/>
            <a:ext cx="6632619" cy="1121516"/>
            <a:chOff x="0" y="0"/>
            <a:chExt cx="8843492" cy="1495355"/>
          </a:xfrm>
        </p:grpSpPr>
        <p:sp>
          <p:nvSpPr>
            <p:cNvPr id="12" name="Freeform 12"/>
            <p:cNvSpPr/>
            <p:nvPr/>
          </p:nvSpPr>
          <p:spPr>
            <a:xfrm>
              <a:off x="0" y="0"/>
              <a:ext cx="8843518" cy="1495298"/>
            </a:xfrm>
            <a:custGeom>
              <a:avLst/>
              <a:gdLst/>
              <a:ahLst/>
              <a:cxnLst/>
              <a:rect l="l" t="t" r="r" b="b"/>
              <a:pathLst>
                <a:path w="8843518" h="1495298">
                  <a:moveTo>
                    <a:pt x="0" y="0"/>
                  </a:moveTo>
                  <a:lnTo>
                    <a:pt x="8843518" y="0"/>
                  </a:lnTo>
                  <a:lnTo>
                    <a:pt x="8843518" y="1495298"/>
                  </a:lnTo>
                  <a:lnTo>
                    <a:pt x="0" y="1495298"/>
                  </a:lnTo>
                  <a:lnTo>
                    <a:pt x="0" y="0"/>
                  </a:lnTo>
                  <a:close/>
                </a:path>
              </a:pathLst>
            </a:custGeom>
            <a:blipFill>
              <a:blip r:embed="rId6"/>
              <a:stretch>
                <a:fillRect t="-485" b="-488"/>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6466" y="-120563"/>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rot="1844104">
            <a:off x="-911697" y="3465402"/>
            <a:ext cx="22683348" cy="3697531"/>
            <a:chOff x="0" y="0"/>
            <a:chExt cx="30244464" cy="4930041"/>
          </a:xfrm>
        </p:grpSpPr>
        <p:sp>
          <p:nvSpPr>
            <p:cNvPr id="5" name="Freeform 5"/>
            <p:cNvSpPr/>
            <p:nvPr/>
          </p:nvSpPr>
          <p:spPr>
            <a:xfrm>
              <a:off x="0" y="0"/>
              <a:ext cx="30244414" cy="4930013"/>
            </a:xfrm>
            <a:custGeom>
              <a:avLst/>
              <a:gdLst/>
              <a:ahLst/>
              <a:cxnLst/>
              <a:rect l="l" t="t" r="r" b="b"/>
              <a:pathLst>
                <a:path w="30244414" h="4930013">
                  <a:moveTo>
                    <a:pt x="0" y="0"/>
                  </a:moveTo>
                  <a:lnTo>
                    <a:pt x="30244414" y="0"/>
                  </a:lnTo>
                  <a:lnTo>
                    <a:pt x="30244414" y="4930013"/>
                  </a:lnTo>
                  <a:lnTo>
                    <a:pt x="0" y="4930013"/>
                  </a:lnTo>
                  <a:lnTo>
                    <a:pt x="0" y="0"/>
                  </a:lnTo>
                  <a:close/>
                </a:path>
              </a:pathLst>
            </a:custGeom>
            <a:blipFill>
              <a:blip r:embed="rId3"/>
              <a:stretch>
                <a:fillRect t="-10635" b="-10636"/>
              </a:stretch>
            </a:blipFill>
          </p:spPr>
        </p:sp>
      </p:grpSp>
      <p:grpSp>
        <p:nvGrpSpPr>
          <p:cNvPr id="6" name="Group 6"/>
          <p:cNvGrpSpPr/>
          <p:nvPr/>
        </p:nvGrpSpPr>
        <p:grpSpPr>
          <a:xfrm>
            <a:off x="4286272" y="0"/>
            <a:ext cx="14001728" cy="7875973"/>
            <a:chOff x="0" y="0"/>
            <a:chExt cx="18668971" cy="10501297"/>
          </a:xfrm>
        </p:grpSpPr>
        <p:sp>
          <p:nvSpPr>
            <p:cNvPr id="7" name="Freeform 7"/>
            <p:cNvSpPr/>
            <p:nvPr/>
          </p:nvSpPr>
          <p:spPr>
            <a:xfrm>
              <a:off x="0" y="0"/>
              <a:ext cx="18669000" cy="10501249"/>
            </a:xfrm>
            <a:custGeom>
              <a:avLst/>
              <a:gdLst/>
              <a:ahLst/>
              <a:cxnLst/>
              <a:rect l="l" t="t" r="r" b="b"/>
              <a:pathLst>
                <a:path w="18669000" h="10501249">
                  <a:moveTo>
                    <a:pt x="18669000" y="10501249"/>
                  </a:moveTo>
                  <a:lnTo>
                    <a:pt x="18669000" y="0"/>
                  </a:lnTo>
                  <a:lnTo>
                    <a:pt x="0" y="0"/>
                  </a:lnTo>
                  <a:cubicBezTo>
                    <a:pt x="6223000" y="3500374"/>
                    <a:pt x="12446000" y="7000875"/>
                    <a:pt x="18669000" y="10501249"/>
                  </a:cubicBezTo>
                  <a:close/>
                </a:path>
              </a:pathLst>
            </a:custGeom>
            <a:solidFill>
              <a:srgbClr val="539BE0"/>
            </a:solidFill>
          </p:spPr>
        </p:sp>
      </p:grpSp>
      <p:grpSp>
        <p:nvGrpSpPr>
          <p:cNvPr id="8" name="Group 8"/>
          <p:cNvGrpSpPr/>
          <p:nvPr/>
        </p:nvGrpSpPr>
        <p:grpSpPr>
          <a:xfrm>
            <a:off x="4286272" y="0"/>
            <a:ext cx="14001728" cy="7875973"/>
            <a:chOff x="0" y="0"/>
            <a:chExt cx="18668971" cy="10501297"/>
          </a:xfrm>
        </p:grpSpPr>
        <p:sp>
          <p:nvSpPr>
            <p:cNvPr id="9" name="Freeform 9"/>
            <p:cNvSpPr/>
            <p:nvPr/>
          </p:nvSpPr>
          <p:spPr>
            <a:xfrm>
              <a:off x="0" y="0"/>
              <a:ext cx="18669000" cy="10501249"/>
            </a:xfrm>
            <a:custGeom>
              <a:avLst/>
              <a:gdLst/>
              <a:ahLst/>
              <a:cxnLst/>
              <a:rect l="l" t="t" r="r" b="b"/>
              <a:pathLst>
                <a:path w="18669000" h="10501249">
                  <a:moveTo>
                    <a:pt x="18669000" y="10501249"/>
                  </a:moveTo>
                  <a:lnTo>
                    <a:pt x="18669000" y="0"/>
                  </a:lnTo>
                  <a:lnTo>
                    <a:pt x="0" y="0"/>
                  </a:lnTo>
                  <a:cubicBezTo>
                    <a:pt x="6223000" y="3500374"/>
                    <a:pt x="12446000" y="7000875"/>
                    <a:pt x="18669000" y="10501249"/>
                  </a:cubicBezTo>
                  <a:close/>
                </a:path>
              </a:pathLst>
            </a:custGeom>
            <a:blipFill>
              <a:blip r:embed="rId4"/>
              <a:stretch>
                <a:fillRect t="-793" b="-794"/>
              </a:stretch>
            </a:blipFill>
          </p:spPr>
        </p:sp>
      </p:grpSp>
      <p:sp>
        <p:nvSpPr>
          <p:cNvPr id="10" name="Freeform 10"/>
          <p:cNvSpPr/>
          <p:nvPr/>
        </p:nvSpPr>
        <p:spPr>
          <a:xfrm>
            <a:off x="4915533" y="5169765"/>
            <a:ext cx="8190305" cy="2456357"/>
          </a:xfrm>
          <a:custGeom>
            <a:avLst/>
            <a:gdLst/>
            <a:ahLst/>
            <a:cxnLst/>
            <a:rect l="l" t="t" r="r" b="b"/>
            <a:pathLst>
              <a:path w="8190305" h="2456357">
                <a:moveTo>
                  <a:pt x="0" y="0"/>
                </a:moveTo>
                <a:lnTo>
                  <a:pt x="8190305" y="0"/>
                </a:lnTo>
                <a:lnTo>
                  <a:pt x="8190305" y="2456357"/>
                </a:lnTo>
                <a:lnTo>
                  <a:pt x="0" y="24563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679701" y="2709827"/>
            <a:ext cx="7775629" cy="2445723"/>
          </a:xfrm>
          <a:custGeom>
            <a:avLst/>
            <a:gdLst/>
            <a:ahLst/>
            <a:cxnLst/>
            <a:rect l="l" t="t" r="r" b="b"/>
            <a:pathLst>
              <a:path w="7775629" h="2445723">
                <a:moveTo>
                  <a:pt x="0" y="0"/>
                </a:moveTo>
                <a:lnTo>
                  <a:pt x="7775629" y="0"/>
                </a:lnTo>
                <a:lnTo>
                  <a:pt x="7775629" y="2445723"/>
                </a:lnTo>
                <a:lnTo>
                  <a:pt x="0" y="24457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7141762" y="2225827"/>
            <a:ext cx="3335014" cy="2943938"/>
          </a:xfrm>
          <a:custGeom>
            <a:avLst/>
            <a:gdLst/>
            <a:ahLst/>
            <a:cxnLst/>
            <a:rect l="l" t="t" r="r" b="b"/>
            <a:pathLst>
              <a:path w="3335014" h="2943938">
                <a:moveTo>
                  <a:pt x="0" y="0"/>
                </a:moveTo>
                <a:lnTo>
                  <a:pt x="3335015" y="0"/>
                </a:lnTo>
                <a:lnTo>
                  <a:pt x="3335015" y="2943939"/>
                </a:lnTo>
                <a:lnTo>
                  <a:pt x="0" y="29439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172177" y="8307679"/>
            <a:ext cx="4950833" cy="1125812"/>
          </a:xfrm>
          <a:prstGeom prst="rect">
            <a:avLst/>
          </a:prstGeom>
        </p:spPr>
        <p:txBody>
          <a:bodyPr lIns="0" tIns="0" rIns="0" bIns="0" rtlCol="0" anchor="t">
            <a:spAutoFit/>
          </a:bodyPr>
          <a:lstStyle/>
          <a:p>
            <a:pPr algn="l">
              <a:lnSpc>
                <a:spcPts val="2187"/>
              </a:lnSpc>
            </a:pPr>
            <a:r>
              <a:rPr lang="en-US" sz="1585" spc="154">
                <a:solidFill>
                  <a:srgbClr val="F2F4F5"/>
                </a:solidFill>
                <a:latin typeface="Montserrat Light"/>
              </a:rPr>
              <a:t>Lorem ipsum dolor sit amet, consectetur adipiscing elit. Duis vulputate nulla at ante rhoncus, vel efficitur felis condimentum. Proin odio odio.</a:t>
            </a:r>
          </a:p>
        </p:txBody>
      </p:sp>
      <p:sp>
        <p:nvSpPr>
          <p:cNvPr id="14" name="TextBox 14"/>
          <p:cNvSpPr txBox="1"/>
          <p:nvPr/>
        </p:nvSpPr>
        <p:spPr>
          <a:xfrm>
            <a:off x="6011510" y="5181902"/>
            <a:ext cx="7255571" cy="2080506"/>
          </a:xfrm>
          <a:prstGeom prst="rect">
            <a:avLst/>
          </a:prstGeom>
        </p:spPr>
        <p:txBody>
          <a:bodyPr lIns="0" tIns="0" rIns="0" bIns="0" rtlCol="0" anchor="t">
            <a:spAutoFit/>
          </a:bodyPr>
          <a:lstStyle/>
          <a:p>
            <a:pPr algn="l"/>
            <a:endParaRPr lang="en-US" sz="2800" b="1" i="0">
              <a:solidFill>
                <a:schemeClr val="bg1"/>
              </a:solidFill>
              <a:effectLst/>
              <a:latin typeface="Söhne"/>
            </a:endParaRPr>
          </a:p>
          <a:p>
            <a:pPr algn="l"/>
            <a:r>
              <a:rPr lang="en-US" sz="2800" b="1" i="0">
                <a:solidFill>
                  <a:schemeClr val="bg1"/>
                </a:solidFill>
                <a:effectLst/>
                <a:latin typeface="Söhne"/>
              </a:rPr>
              <a:t>Normalization:</a:t>
            </a:r>
          </a:p>
          <a:p>
            <a:pPr algn="l">
              <a:buFont typeface="Arial" panose="020B0604020202020204" pitchFamily="34" charset="0"/>
              <a:buChar char="•"/>
            </a:pPr>
            <a:r>
              <a:rPr lang="en-US" sz="2800" b="0" i="0">
                <a:solidFill>
                  <a:schemeClr val="bg1"/>
                </a:solidFill>
                <a:effectLst/>
                <a:latin typeface="Söhne"/>
              </a:rPr>
              <a:t>Normalize the data to reduce data redundancy and improve data integrity</a:t>
            </a:r>
          </a:p>
          <a:p>
            <a:pPr algn="l">
              <a:lnSpc>
                <a:spcPts val="2979"/>
              </a:lnSpc>
            </a:pPr>
            <a:endParaRPr lang="en-US" sz="2160" spc="211">
              <a:solidFill>
                <a:srgbClr val="F2F4F5"/>
              </a:solidFill>
              <a:latin typeface="Montserrat Light"/>
            </a:endParaRPr>
          </a:p>
        </p:txBody>
      </p:sp>
      <p:sp>
        <p:nvSpPr>
          <p:cNvPr id="15" name="Freeform 15"/>
          <p:cNvSpPr/>
          <p:nvPr/>
        </p:nvSpPr>
        <p:spPr>
          <a:xfrm>
            <a:off x="2953508" y="4831764"/>
            <a:ext cx="3335015" cy="2943938"/>
          </a:xfrm>
          <a:custGeom>
            <a:avLst/>
            <a:gdLst/>
            <a:ahLst/>
            <a:cxnLst/>
            <a:rect l="l" t="t" r="r" b="b"/>
            <a:pathLst>
              <a:path w="3335015" h="2943938">
                <a:moveTo>
                  <a:pt x="0" y="0"/>
                </a:moveTo>
                <a:lnTo>
                  <a:pt x="3335015" y="0"/>
                </a:lnTo>
                <a:lnTo>
                  <a:pt x="3335015" y="2943938"/>
                </a:lnTo>
                <a:lnTo>
                  <a:pt x="0" y="29439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837593" y="7683952"/>
            <a:ext cx="7775629" cy="2445723"/>
          </a:xfrm>
          <a:custGeom>
            <a:avLst/>
            <a:gdLst/>
            <a:ahLst/>
            <a:cxnLst/>
            <a:rect l="l" t="t" r="r" b="b"/>
            <a:pathLst>
              <a:path w="7775629" h="2445723">
                <a:moveTo>
                  <a:pt x="0" y="0"/>
                </a:moveTo>
                <a:lnTo>
                  <a:pt x="7775629" y="0"/>
                </a:lnTo>
                <a:lnTo>
                  <a:pt x="7775629" y="2445723"/>
                </a:lnTo>
                <a:lnTo>
                  <a:pt x="0" y="24457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7839573" y="7427190"/>
            <a:ext cx="3335014" cy="2943938"/>
          </a:xfrm>
          <a:custGeom>
            <a:avLst/>
            <a:gdLst/>
            <a:ahLst/>
            <a:cxnLst/>
            <a:rect l="l" t="t" r="r" b="b"/>
            <a:pathLst>
              <a:path w="3335014" h="2943938">
                <a:moveTo>
                  <a:pt x="0" y="0"/>
                </a:moveTo>
                <a:lnTo>
                  <a:pt x="3335015" y="0"/>
                </a:lnTo>
                <a:lnTo>
                  <a:pt x="3335015" y="2943939"/>
                </a:lnTo>
                <a:lnTo>
                  <a:pt x="0" y="294393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a:off x="8116586" y="3020721"/>
            <a:ext cx="1390495" cy="1390495"/>
            <a:chOff x="0" y="0"/>
            <a:chExt cx="1853993" cy="1853993"/>
          </a:xfrm>
        </p:grpSpPr>
        <p:sp>
          <p:nvSpPr>
            <p:cNvPr id="19" name="Freeform 19"/>
            <p:cNvSpPr/>
            <p:nvPr/>
          </p:nvSpPr>
          <p:spPr>
            <a:xfrm>
              <a:off x="0" y="0"/>
              <a:ext cx="1853946" cy="1853946"/>
            </a:xfrm>
            <a:custGeom>
              <a:avLst/>
              <a:gdLst/>
              <a:ahLst/>
              <a:cxnLst/>
              <a:rect l="l" t="t" r="r" b="b"/>
              <a:pathLst>
                <a:path w="1853946" h="1853946">
                  <a:moveTo>
                    <a:pt x="0" y="0"/>
                  </a:moveTo>
                  <a:lnTo>
                    <a:pt x="1853946" y="0"/>
                  </a:lnTo>
                  <a:lnTo>
                    <a:pt x="1853946" y="1853946"/>
                  </a:lnTo>
                  <a:lnTo>
                    <a:pt x="0" y="1853946"/>
                  </a:lnTo>
                  <a:lnTo>
                    <a:pt x="0" y="0"/>
                  </a:lnTo>
                  <a:close/>
                </a:path>
              </a:pathLst>
            </a:custGeom>
            <a:blipFill>
              <a:blip r:embed="rId13"/>
              <a:stretch>
                <a:fillRect r="-2" b="-2"/>
              </a:stretch>
            </a:blipFill>
          </p:spPr>
        </p:sp>
      </p:grpSp>
      <p:grpSp>
        <p:nvGrpSpPr>
          <p:cNvPr id="20" name="Group 20"/>
          <p:cNvGrpSpPr/>
          <p:nvPr/>
        </p:nvGrpSpPr>
        <p:grpSpPr>
          <a:xfrm>
            <a:off x="3742328" y="5423685"/>
            <a:ext cx="1810532" cy="1810532"/>
            <a:chOff x="0" y="0"/>
            <a:chExt cx="2414043" cy="2414043"/>
          </a:xfrm>
        </p:grpSpPr>
        <p:sp>
          <p:nvSpPr>
            <p:cNvPr id="21" name="Freeform 21"/>
            <p:cNvSpPr/>
            <p:nvPr/>
          </p:nvSpPr>
          <p:spPr>
            <a:xfrm>
              <a:off x="0" y="0"/>
              <a:ext cx="2414016" cy="2414016"/>
            </a:xfrm>
            <a:custGeom>
              <a:avLst/>
              <a:gdLst/>
              <a:ahLst/>
              <a:cxnLst/>
              <a:rect l="l" t="t" r="r" b="b"/>
              <a:pathLst>
                <a:path w="2414016" h="2414016">
                  <a:moveTo>
                    <a:pt x="0" y="0"/>
                  </a:moveTo>
                  <a:lnTo>
                    <a:pt x="2414016" y="0"/>
                  </a:lnTo>
                  <a:lnTo>
                    <a:pt x="2414016" y="2414016"/>
                  </a:lnTo>
                  <a:lnTo>
                    <a:pt x="0" y="2414016"/>
                  </a:lnTo>
                  <a:lnTo>
                    <a:pt x="0" y="0"/>
                  </a:lnTo>
                  <a:close/>
                </a:path>
              </a:pathLst>
            </a:custGeom>
            <a:blipFill>
              <a:blip r:embed="rId14"/>
              <a:stretch>
                <a:fillRect r="-1" b="-1"/>
              </a:stretch>
            </a:blipFill>
          </p:spPr>
        </p:sp>
      </p:grpSp>
      <p:grpSp>
        <p:nvGrpSpPr>
          <p:cNvPr id="22" name="Group 22"/>
          <p:cNvGrpSpPr/>
          <p:nvPr/>
        </p:nvGrpSpPr>
        <p:grpSpPr>
          <a:xfrm>
            <a:off x="8811833" y="8160346"/>
            <a:ext cx="1477628" cy="1477628"/>
            <a:chOff x="0" y="0"/>
            <a:chExt cx="1970171" cy="1970171"/>
          </a:xfrm>
        </p:grpSpPr>
        <p:sp>
          <p:nvSpPr>
            <p:cNvPr id="23" name="Freeform 23"/>
            <p:cNvSpPr/>
            <p:nvPr/>
          </p:nvSpPr>
          <p:spPr>
            <a:xfrm>
              <a:off x="0" y="0"/>
              <a:ext cx="1970151" cy="1970151"/>
            </a:xfrm>
            <a:custGeom>
              <a:avLst/>
              <a:gdLst/>
              <a:ahLst/>
              <a:cxnLst/>
              <a:rect l="l" t="t" r="r" b="b"/>
              <a:pathLst>
                <a:path w="1970151" h="1970151">
                  <a:moveTo>
                    <a:pt x="0" y="0"/>
                  </a:moveTo>
                  <a:lnTo>
                    <a:pt x="1970151" y="0"/>
                  </a:lnTo>
                  <a:lnTo>
                    <a:pt x="1970151" y="1970151"/>
                  </a:lnTo>
                  <a:lnTo>
                    <a:pt x="0" y="1970151"/>
                  </a:lnTo>
                  <a:lnTo>
                    <a:pt x="0" y="0"/>
                  </a:lnTo>
                  <a:close/>
                </a:path>
              </a:pathLst>
            </a:custGeom>
            <a:blipFill>
              <a:blip r:embed="rId15"/>
              <a:stretch>
                <a:fillRect/>
              </a:stretch>
            </a:blipFill>
          </p:spPr>
        </p:sp>
      </p:grpSp>
      <p:sp>
        <p:nvSpPr>
          <p:cNvPr id="24" name="TextBox 24"/>
          <p:cNvSpPr txBox="1"/>
          <p:nvPr/>
        </p:nvSpPr>
        <p:spPr>
          <a:xfrm>
            <a:off x="415068" y="930263"/>
            <a:ext cx="8542466" cy="962977"/>
          </a:xfrm>
          <a:prstGeom prst="rect">
            <a:avLst/>
          </a:prstGeom>
        </p:spPr>
        <p:txBody>
          <a:bodyPr lIns="0" tIns="0" rIns="0" bIns="0" rtlCol="0" anchor="t">
            <a:spAutoFit/>
          </a:bodyPr>
          <a:lstStyle/>
          <a:p>
            <a:pPr algn="l">
              <a:lnSpc>
                <a:spcPts val="6842"/>
              </a:lnSpc>
            </a:pPr>
            <a:r>
              <a:rPr lang="en-US" sz="4957" spc="172">
                <a:solidFill>
                  <a:srgbClr val="010101"/>
                </a:solidFill>
                <a:latin typeface="Arimo Bold"/>
              </a:rPr>
              <a:t>DATABASE DESIGN</a:t>
            </a:r>
          </a:p>
        </p:txBody>
      </p:sp>
      <p:sp>
        <p:nvSpPr>
          <p:cNvPr id="25" name="TextBox 25"/>
          <p:cNvSpPr txBox="1"/>
          <p:nvPr/>
        </p:nvSpPr>
        <p:spPr>
          <a:xfrm>
            <a:off x="1028700" y="2629938"/>
            <a:ext cx="6761150" cy="2942409"/>
          </a:xfrm>
          <a:prstGeom prst="rect">
            <a:avLst/>
          </a:prstGeom>
        </p:spPr>
        <p:txBody>
          <a:bodyPr lIns="0" tIns="0" rIns="0" bIns="0" rtlCol="0" anchor="t">
            <a:spAutoFit/>
          </a:bodyPr>
          <a:lstStyle/>
          <a:p>
            <a:pPr algn="l"/>
            <a:endParaRPr lang="en-US" sz="2800" b="1" i="0">
              <a:solidFill>
                <a:schemeClr val="bg1"/>
              </a:solidFill>
              <a:effectLst/>
              <a:latin typeface="Söhne"/>
            </a:endParaRPr>
          </a:p>
          <a:p>
            <a:pPr algn="l"/>
            <a:r>
              <a:rPr lang="en-US" sz="2800" b="1" i="0">
                <a:solidFill>
                  <a:schemeClr val="bg1"/>
                </a:solidFill>
                <a:effectLst/>
                <a:latin typeface="Söhne"/>
              </a:rPr>
              <a:t>Identify Entities and Relationships:</a:t>
            </a:r>
          </a:p>
          <a:p>
            <a:pPr algn="l">
              <a:buFont typeface="Arial" panose="020B0604020202020204" pitchFamily="34" charset="0"/>
              <a:buChar char="•"/>
            </a:pPr>
            <a:r>
              <a:rPr lang="en-US" sz="2800" b="0" i="0">
                <a:solidFill>
                  <a:schemeClr val="bg1"/>
                </a:solidFill>
                <a:effectLst/>
                <a:latin typeface="Söhne"/>
              </a:rPr>
              <a:t>Identify the main entities (e.g., Students, Courses, Faculty) and relationships between them.</a:t>
            </a:r>
          </a:p>
          <a:p>
            <a:pPr algn="l"/>
            <a:endParaRPr lang="en-US" sz="2800" b="0" i="0">
              <a:solidFill>
                <a:schemeClr val="bg1"/>
              </a:solidFill>
              <a:effectLst/>
              <a:latin typeface="Söhne"/>
            </a:endParaRPr>
          </a:p>
          <a:p>
            <a:pPr algn="l">
              <a:lnSpc>
                <a:spcPts val="2987"/>
              </a:lnSpc>
            </a:pPr>
            <a:r>
              <a:rPr lang="en-US" sz="2164" spc="211">
                <a:solidFill>
                  <a:srgbClr val="F2F4F5"/>
                </a:solidFill>
                <a:latin typeface="Montserrat Light"/>
              </a:rPr>
              <a:t>.</a:t>
            </a:r>
          </a:p>
        </p:txBody>
      </p:sp>
      <p:sp>
        <p:nvSpPr>
          <p:cNvPr id="26" name="TextBox 26"/>
          <p:cNvSpPr txBox="1"/>
          <p:nvPr/>
        </p:nvSpPr>
        <p:spPr>
          <a:xfrm>
            <a:off x="1383608" y="7783675"/>
            <a:ext cx="6873840" cy="1649619"/>
          </a:xfrm>
          <a:prstGeom prst="rect">
            <a:avLst/>
          </a:prstGeom>
        </p:spPr>
        <p:txBody>
          <a:bodyPr wrap="square" lIns="0" tIns="0" rIns="0" bIns="0" rtlCol="0" anchor="t">
            <a:spAutoFit/>
          </a:bodyPr>
          <a:lstStyle/>
          <a:p>
            <a:pPr algn="l"/>
            <a:endParaRPr lang="en-US" sz="2800" b="1" i="0">
              <a:solidFill>
                <a:schemeClr val="bg1"/>
              </a:solidFill>
              <a:effectLst/>
              <a:highlight>
                <a:srgbClr val="000000"/>
              </a:highlight>
              <a:latin typeface="Söhne"/>
            </a:endParaRPr>
          </a:p>
          <a:p>
            <a:pPr algn="l"/>
            <a:r>
              <a:rPr lang="en-US" sz="2800" b="1" i="0">
                <a:solidFill>
                  <a:schemeClr val="bg1"/>
                </a:solidFill>
                <a:effectLst/>
                <a:highlight>
                  <a:srgbClr val="000000"/>
                </a:highlight>
                <a:latin typeface="Söhne"/>
              </a:rPr>
              <a:t>Attribute Specification:</a:t>
            </a:r>
          </a:p>
          <a:p>
            <a:pPr algn="l">
              <a:buFont typeface="Arial" panose="020B0604020202020204" pitchFamily="34" charset="0"/>
              <a:buChar char="•"/>
            </a:pPr>
            <a:r>
              <a:rPr lang="en-US" sz="2800" b="0" i="0">
                <a:solidFill>
                  <a:schemeClr val="bg1"/>
                </a:solidFill>
                <a:effectLst/>
                <a:highlight>
                  <a:srgbClr val="000000"/>
                </a:highlight>
                <a:latin typeface="Söhne"/>
              </a:rPr>
              <a:t>Define attributes for each entity</a:t>
            </a:r>
            <a:r>
              <a:rPr lang="en-US" sz="2800" b="0" i="0">
                <a:effectLst/>
                <a:highlight>
                  <a:srgbClr val="000000"/>
                </a:highlight>
                <a:latin typeface="Söhne"/>
              </a:rPr>
              <a:t>.</a:t>
            </a:r>
            <a:r>
              <a:rPr lang="en-US" sz="2160" spc="211">
                <a:solidFill>
                  <a:srgbClr val="F2F4F5"/>
                </a:solidFill>
                <a:highlight>
                  <a:srgbClr val="000000"/>
                </a:highlight>
                <a:latin typeface="Montserrat Bold"/>
              </a:rPr>
              <a:t>.</a:t>
            </a:r>
          </a:p>
          <a:p>
            <a:pPr algn="l">
              <a:lnSpc>
                <a:spcPts val="2979"/>
              </a:lnSpc>
            </a:pPr>
            <a:endParaRPr lang="en-US" sz="2160" spc="211">
              <a:solidFill>
                <a:srgbClr val="F2F4F5"/>
              </a:solidFill>
              <a:latin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207440" y="-349084"/>
            <a:ext cx="4813501" cy="5492584"/>
            <a:chOff x="0" y="0"/>
            <a:chExt cx="6418001" cy="7323445"/>
          </a:xfrm>
        </p:grpSpPr>
        <p:sp>
          <p:nvSpPr>
            <p:cNvPr id="3" name="Freeform 3"/>
            <p:cNvSpPr/>
            <p:nvPr/>
          </p:nvSpPr>
          <p:spPr>
            <a:xfrm>
              <a:off x="0" y="0"/>
              <a:ext cx="6417945" cy="7323455"/>
            </a:xfrm>
            <a:custGeom>
              <a:avLst/>
              <a:gdLst/>
              <a:ahLst/>
              <a:cxnLst/>
              <a:rect l="l" t="t" r="r" b="b"/>
              <a:pathLst>
                <a:path w="6417945" h="7323455">
                  <a:moveTo>
                    <a:pt x="0" y="0"/>
                  </a:moveTo>
                  <a:lnTo>
                    <a:pt x="6417945" y="0"/>
                  </a:lnTo>
                  <a:lnTo>
                    <a:pt x="6417945" y="7323455"/>
                  </a:lnTo>
                  <a:lnTo>
                    <a:pt x="0" y="7323455"/>
                  </a:lnTo>
                  <a:lnTo>
                    <a:pt x="0" y="0"/>
                  </a:lnTo>
                  <a:close/>
                </a:path>
              </a:pathLst>
            </a:custGeom>
            <a:blipFill>
              <a:blip r:embed="rId2"/>
              <a:stretch>
                <a:fillRect t="-312" b="-312"/>
              </a:stretch>
            </a:blipFill>
          </p:spPr>
        </p:sp>
      </p:grpSp>
      <p:sp>
        <p:nvSpPr>
          <p:cNvPr id="4" name="TextBox 4"/>
          <p:cNvSpPr txBox="1"/>
          <p:nvPr/>
        </p:nvSpPr>
        <p:spPr>
          <a:xfrm>
            <a:off x="4572000" y="723359"/>
            <a:ext cx="11696878" cy="699136"/>
          </a:xfrm>
          <a:prstGeom prst="rect">
            <a:avLst/>
          </a:prstGeom>
        </p:spPr>
        <p:txBody>
          <a:bodyPr lIns="0" tIns="0" rIns="0" bIns="0" rtlCol="0" anchor="t">
            <a:spAutoFit/>
          </a:bodyPr>
          <a:lstStyle/>
          <a:p>
            <a:pPr algn="l">
              <a:lnSpc>
                <a:spcPts val="6720"/>
              </a:lnSpc>
            </a:pPr>
            <a:r>
              <a:rPr lang="en-US" sz="8000">
                <a:solidFill>
                  <a:srgbClr val="22423D"/>
                </a:solidFill>
                <a:latin typeface="Arimo"/>
              </a:rPr>
              <a:t>KEY FEATURES</a:t>
            </a:r>
          </a:p>
        </p:txBody>
      </p:sp>
      <p:sp>
        <p:nvSpPr>
          <p:cNvPr id="5" name="TextBox 5"/>
          <p:cNvSpPr txBox="1"/>
          <p:nvPr/>
        </p:nvSpPr>
        <p:spPr>
          <a:xfrm>
            <a:off x="5422762" y="3245566"/>
            <a:ext cx="5427923" cy="2462213"/>
          </a:xfrm>
          <a:prstGeom prst="rect">
            <a:avLst/>
          </a:prstGeom>
        </p:spPr>
        <p:txBody>
          <a:bodyPr lIns="0" tIns="0" rIns="0" bIns="0" rtlCol="0" anchor="t">
            <a:spAutoFit/>
          </a:bodyPr>
          <a:lstStyle/>
          <a:p>
            <a:pPr algn="l">
              <a:buFont typeface="Arial" panose="020B0604020202020204" pitchFamily="34" charset="0"/>
              <a:buChar char="•"/>
            </a:pPr>
            <a:r>
              <a:rPr lang="en-US" sz="3200" b="0" i="0">
                <a:solidFill>
                  <a:srgbClr val="0F0F0F"/>
                </a:solidFill>
                <a:effectLst/>
                <a:latin typeface="Söhne"/>
              </a:rPr>
              <a:t>Faculty profiles with qualifications and contact information.</a:t>
            </a:r>
          </a:p>
          <a:p>
            <a:pPr algn="l">
              <a:buFont typeface="Arial" panose="020B0604020202020204" pitchFamily="34" charset="0"/>
              <a:buChar char="•"/>
            </a:pPr>
            <a:r>
              <a:rPr lang="en-US" sz="3200" b="0" i="0">
                <a:solidFill>
                  <a:srgbClr val="0F0F0F"/>
                </a:solidFill>
                <a:effectLst/>
                <a:latin typeface="Söhne"/>
              </a:rPr>
              <a:t>Class scheduling, office hours, and academic advising.</a:t>
            </a:r>
          </a:p>
        </p:txBody>
      </p:sp>
      <p:sp>
        <p:nvSpPr>
          <p:cNvPr id="6" name="TextBox 6"/>
          <p:cNvSpPr txBox="1"/>
          <p:nvPr/>
        </p:nvSpPr>
        <p:spPr>
          <a:xfrm>
            <a:off x="11869512" y="2997568"/>
            <a:ext cx="5432472" cy="2814637"/>
          </a:xfrm>
          <a:prstGeom prst="rect">
            <a:avLst/>
          </a:prstGeom>
        </p:spPr>
        <p:txBody>
          <a:bodyPr lIns="0" tIns="0" rIns="0" bIns="0" rtlCol="0" anchor="t">
            <a:spAutoFit/>
          </a:bodyPr>
          <a:lstStyle/>
          <a:p>
            <a:pPr algn="l">
              <a:lnSpc>
                <a:spcPts val="3748"/>
              </a:lnSpc>
            </a:pPr>
            <a:r>
              <a:rPr lang="en-US" sz="2999" spc="497">
                <a:solidFill>
                  <a:srgbClr val="22423D"/>
                </a:solidFill>
                <a:latin typeface="Glacial Indifference"/>
              </a:rPr>
              <a:t>Get in touch with us for questions, feedback, or collaborations. Our team is eager to hear from you. Reach out now!</a:t>
            </a:r>
          </a:p>
        </p:txBody>
      </p:sp>
      <p:sp>
        <p:nvSpPr>
          <p:cNvPr id="7" name="TextBox 7"/>
          <p:cNvSpPr txBox="1"/>
          <p:nvPr/>
        </p:nvSpPr>
        <p:spPr>
          <a:xfrm>
            <a:off x="5422762" y="2152494"/>
            <a:ext cx="5953538" cy="2061975"/>
          </a:xfrm>
          <a:prstGeom prst="rect">
            <a:avLst/>
          </a:prstGeom>
        </p:spPr>
        <p:txBody>
          <a:bodyPr lIns="0" tIns="0" rIns="0" bIns="0" rtlCol="0" anchor="t">
            <a:spAutoFit/>
          </a:bodyPr>
          <a:lstStyle/>
          <a:p>
            <a:pPr algn="l"/>
            <a:r>
              <a:rPr lang="en-IN" sz="3600" b="1" i="0">
                <a:solidFill>
                  <a:srgbClr val="0F0F0F"/>
                </a:solidFill>
                <a:effectLst/>
                <a:latin typeface="Söhne"/>
              </a:rPr>
              <a:t>Faculty Information and Scheduling:</a:t>
            </a:r>
            <a:endParaRPr lang="en-IN" sz="3600" b="0" i="0">
              <a:solidFill>
                <a:srgbClr val="0F0F0F"/>
              </a:solidFill>
              <a:effectLst/>
              <a:latin typeface="Söhne"/>
            </a:endParaRPr>
          </a:p>
          <a:p>
            <a:br>
              <a:rPr lang="en-IN" sz="3200" b="0" i="0">
                <a:solidFill>
                  <a:srgbClr val="0F0F0F"/>
                </a:solidFill>
                <a:effectLst/>
                <a:latin typeface="Söhne"/>
              </a:rPr>
            </a:br>
            <a:endParaRPr lang="en-US" sz="2999" spc="497">
              <a:solidFill>
                <a:srgbClr val="22423D"/>
              </a:solidFill>
              <a:latin typeface="Glacial Indifference Bold"/>
            </a:endParaRPr>
          </a:p>
        </p:txBody>
      </p:sp>
      <p:sp>
        <p:nvSpPr>
          <p:cNvPr id="8" name="TextBox 8"/>
          <p:cNvSpPr txBox="1"/>
          <p:nvPr/>
        </p:nvSpPr>
        <p:spPr>
          <a:xfrm>
            <a:off x="11869512" y="2339030"/>
            <a:ext cx="5953538" cy="474489"/>
          </a:xfrm>
          <a:prstGeom prst="rect">
            <a:avLst/>
          </a:prstGeom>
        </p:spPr>
        <p:txBody>
          <a:bodyPr lIns="0" tIns="0" rIns="0" bIns="0" rtlCol="0" anchor="t">
            <a:spAutoFit/>
          </a:bodyPr>
          <a:lstStyle/>
          <a:p>
            <a:pPr algn="l">
              <a:lnSpc>
                <a:spcPts val="3748"/>
              </a:lnSpc>
            </a:pPr>
            <a:r>
              <a:rPr lang="en-US" sz="3200" spc="497">
                <a:solidFill>
                  <a:srgbClr val="22423D"/>
                </a:solidFill>
                <a:latin typeface="Glacial Indifference Bold"/>
              </a:rPr>
              <a:t>CONTACT PAGE</a:t>
            </a:r>
          </a:p>
        </p:txBody>
      </p:sp>
      <p:sp>
        <p:nvSpPr>
          <p:cNvPr id="9" name="TextBox 9"/>
          <p:cNvSpPr txBox="1"/>
          <p:nvPr/>
        </p:nvSpPr>
        <p:spPr>
          <a:xfrm>
            <a:off x="5422762" y="7084086"/>
            <a:ext cx="5427923" cy="2896306"/>
          </a:xfrm>
          <a:prstGeom prst="rect">
            <a:avLst/>
          </a:prstGeom>
        </p:spPr>
        <p:txBody>
          <a:bodyPr lIns="0" tIns="0" rIns="0" bIns="0" rtlCol="0" anchor="t">
            <a:spAutoFit/>
          </a:bodyPr>
          <a:lstStyle/>
          <a:p>
            <a:pPr algn="l">
              <a:buFont typeface="Arial" panose="020B0604020202020204" pitchFamily="34" charset="0"/>
              <a:buChar char="•"/>
            </a:pPr>
            <a:r>
              <a:rPr lang="en-US" sz="3200" b="0" i="0">
                <a:solidFill>
                  <a:srgbClr val="0F0F0F"/>
                </a:solidFill>
                <a:effectLst/>
                <a:latin typeface="Söhne"/>
              </a:rPr>
              <a:t>Mobile-friendly interface or dedicated mobile applications for access on smartphones and tablets</a:t>
            </a:r>
          </a:p>
          <a:p>
            <a:pPr algn="l">
              <a:lnSpc>
                <a:spcPts val="3748"/>
              </a:lnSpc>
            </a:pPr>
            <a:endParaRPr lang="en-US" sz="2999" spc="497">
              <a:solidFill>
                <a:srgbClr val="22423D"/>
              </a:solidFill>
              <a:latin typeface="Glacial Indifference"/>
            </a:endParaRPr>
          </a:p>
          <a:p>
            <a:pPr algn="l">
              <a:lnSpc>
                <a:spcPts val="3748"/>
              </a:lnSpc>
            </a:pPr>
            <a:endParaRPr lang="en-US" sz="2999" spc="497">
              <a:solidFill>
                <a:srgbClr val="22423D"/>
              </a:solidFill>
              <a:latin typeface="Glacial Indifference"/>
            </a:endParaRPr>
          </a:p>
        </p:txBody>
      </p:sp>
      <p:sp>
        <p:nvSpPr>
          <p:cNvPr id="10" name="TextBox 10"/>
          <p:cNvSpPr txBox="1"/>
          <p:nvPr/>
        </p:nvSpPr>
        <p:spPr>
          <a:xfrm>
            <a:off x="11869512" y="6946139"/>
            <a:ext cx="5953538" cy="2347912"/>
          </a:xfrm>
          <a:prstGeom prst="rect">
            <a:avLst/>
          </a:prstGeom>
        </p:spPr>
        <p:txBody>
          <a:bodyPr lIns="0" tIns="0" rIns="0" bIns="0" rtlCol="0" anchor="t">
            <a:spAutoFit/>
          </a:bodyPr>
          <a:lstStyle/>
          <a:p>
            <a:pPr algn="l">
              <a:lnSpc>
                <a:spcPts val="3748"/>
              </a:lnSpc>
            </a:pPr>
            <a:r>
              <a:rPr lang="en-US" sz="2999" spc="497">
                <a:solidFill>
                  <a:srgbClr val="22423D"/>
                </a:solidFill>
                <a:latin typeface="Glacial Indifference"/>
              </a:rPr>
              <a:t>Frequently Asked Questions - Quick answers to common queries, simplifying information for better understanding.</a:t>
            </a:r>
          </a:p>
        </p:txBody>
      </p:sp>
      <p:sp>
        <p:nvSpPr>
          <p:cNvPr id="11" name="TextBox 11"/>
          <p:cNvSpPr txBox="1"/>
          <p:nvPr/>
        </p:nvSpPr>
        <p:spPr>
          <a:xfrm>
            <a:off x="5422762" y="6398286"/>
            <a:ext cx="5953538" cy="553998"/>
          </a:xfrm>
          <a:prstGeom prst="rect">
            <a:avLst/>
          </a:prstGeom>
        </p:spPr>
        <p:txBody>
          <a:bodyPr lIns="0" tIns="0" rIns="0" bIns="0" rtlCol="0" anchor="t">
            <a:spAutoFit/>
          </a:bodyPr>
          <a:lstStyle/>
          <a:p>
            <a:pPr algn="l"/>
            <a:r>
              <a:rPr lang="en-US" sz="3600" b="1" i="0">
                <a:solidFill>
                  <a:srgbClr val="0F0F0F"/>
                </a:solidFill>
                <a:effectLst/>
                <a:latin typeface="Söhne"/>
              </a:rPr>
              <a:t>Mobile Accessibility:</a:t>
            </a:r>
            <a:endParaRPr lang="en-US" sz="3600" b="0" i="0">
              <a:solidFill>
                <a:srgbClr val="0F0F0F"/>
              </a:solidFill>
              <a:effectLst/>
              <a:latin typeface="Söhne"/>
            </a:endParaRPr>
          </a:p>
        </p:txBody>
      </p:sp>
      <p:sp>
        <p:nvSpPr>
          <p:cNvPr id="12" name="TextBox 12"/>
          <p:cNvSpPr txBox="1"/>
          <p:nvPr/>
        </p:nvSpPr>
        <p:spPr>
          <a:xfrm>
            <a:off x="11876886" y="6398286"/>
            <a:ext cx="5953538" cy="481012"/>
          </a:xfrm>
          <a:prstGeom prst="rect">
            <a:avLst/>
          </a:prstGeom>
        </p:spPr>
        <p:txBody>
          <a:bodyPr lIns="0" tIns="0" rIns="0" bIns="0" rtlCol="0" anchor="t">
            <a:spAutoFit/>
          </a:bodyPr>
          <a:lstStyle/>
          <a:p>
            <a:pPr algn="l">
              <a:lnSpc>
                <a:spcPts val="3748"/>
              </a:lnSpc>
            </a:pPr>
            <a:r>
              <a:rPr lang="en-US" sz="2999" spc="497">
                <a:solidFill>
                  <a:srgbClr val="22423D"/>
                </a:solidFill>
                <a:latin typeface="Glacial Indifference Bold"/>
              </a:rPr>
              <a:t>FAQ</a:t>
            </a:r>
          </a:p>
        </p:txBody>
      </p:sp>
      <p:grpSp>
        <p:nvGrpSpPr>
          <p:cNvPr id="13" name="Group 13"/>
          <p:cNvGrpSpPr/>
          <p:nvPr/>
        </p:nvGrpSpPr>
        <p:grpSpPr>
          <a:xfrm>
            <a:off x="-216953" y="6431624"/>
            <a:ext cx="1803031" cy="4114800"/>
            <a:chOff x="0" y="0"/>
            <a:chExt cx="2404041" cy="5486400"/>
          </a:xfrm>
        </p:grpSpPr>
        <p:sp>
          <p:nvSpPr>
            <p:cNvPr id="14" name="Freeform 14"/>
            <p:cNvSpPr/>
            <p:nvPr/>
          </p:nvSpPr>
          <p:spPr>
            <a:xfrm>
              <a:off x="0" y="0"/>
              <a:ext cx="2403983" cy="5486400"/>
            </a:xfrm>
            <a:custGeom>
              <a:avLst/>
              <a:gdLst/>
              <a:ahLst/>
              <a:cxnLst/>
              <a:rect l="l" t="t" r="r" b="b"/>
              <a:pathLst>
                <a:path w="2403983" h="5486400">
                  <a:moveTo>
                    <a:pt x="0" y="0"/>
                  </a:moveTo>
                  <a:lnTo>
                    <a:pt x="2403983" y="0"/>
                  </a:lnTo>
                  <a:lnTo>
                    <a:pt x="2403983" y="5486400"/>
                  </a:lnTo>
                  <a:lnTo>
                    <a:pt x="0" y="5486400"/>
                  </a:lnTo>
                  <a:lnTo>
                    <a:pt x="0" y="0"/>
                  </a:lnTo>
                  <a:close/>
                </a:path>
              </a:pathLst>
            </a:custGeom>
            <a:blipFill>
              <a:blip r:embed="rId3"/>
              <a:stretch>
                <a:fillRect l="-861" r="-863"/>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grpSp>
        <p:nvGrpSpPr>
          <p:cNvPr id="2" name="Group 2"/>
          <p:cNvGrpSpPr/>
          <p:nvPr/>
        </p:nvGrpSpPr>
        <p:grpSpPr>
          <a:xfrm>
            <a:off x="13156322" y="9164276"/>
            <a:ext cx="4102978" cy="2245448"/>
            <a:chOff x="0" y="0"/>
            <a:chExt cx="5470637" cy="2993931"/>
          </a:xfrm>
        </p:grpSpPr>
        <p:sp>
          <p:nvSpPr>
            <p:cNvPr id="3" name="Freeform 3"/>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grpSp>
        <p:nvGrpSpPr>
          <p:cNvPr id="4" name="Group 4"/>
          <p:cNvGrpSpPr/>
          <p:nvPr/>
        </p:nvGrpSpPr>
        <p:grpSpPr>
          <a:xfrm>
            <a:off x="1028700" y="0"/>
            <a:ext cx="4102978" cy="3133183"/>
            <a:chOff x="0" y="0"/>
            <a:chExt cx="5470637" cy="4177577"/>
          </a:xfrm>
        </p:grpSpPr>
        <p:sp>
          <p:nvSpPr>
            <p:cNvPr id="5" name="Freeform 5"/>
            <p:cNvSpPr/>
            <p:nvPr/>
          </p:nvSpPr>
          <p:spPr>
            <a:xfrm>
              <a:off x="0" y="0"/>
              <a:ext cx="5470652" cy="4177538"/>
            </a:xfrm>
            <a:custGeom>
              <a:avLst/>
              <a:gdLst/>
              <a:ahLst/>
              <a:cxnLst/>
              <a:rect l="l" t="t" r="r" b="b"/>
              <a:pathLst>
                <a:path w="5470652" h="4177538">
                  <a:moveTo>
                    <a:pt x="0" y="0"/>
                  </a:moveTo>
                  <a:lnTo>
                    <a:pt x="5470652" y="0"/>
                  </a:lnTo>
                  <a:lnTo>
                    <a:pt x="5470652" y="4177538"/>
                  </a:lnTo>
                  <a:lnTo>
                    <a:pt x="0" y="4177538"/>
                  </a:lnTo>
                  <a:lnTo>
                    <a:pt x="0" y="0"/>
                  </a:lnTo>
                  <a:close/>
                </a:path>
              </a:pathLst>
            </a:custGeom>
            <a:blipFill>
              <a:blip r:embed="rId3"/>
              <a:stretch>
                <a:fillRect l="-19" r="-19"/>
              </a:stretch>
            </a:blipFill>
          </p:spPr>
        </p:sp>
      </p:grpSp>
      <p:sp>
        <p:nvSpPr>
          <p:cNvPr id="6" name="TextBox 6"/>
          <p:cNvSpPr txBox="1"/>
          <p:nvPr/>
        </p:nvSpPr>
        <p:spPr>
          <a:xfrm>
            <a:off x="2514561" y="1881044"/>
            <a:ext cx="12752908" cy="1657350"/>
          </a:xfrm>
          <a:prstGeom prst="rect">
            <a:avLst/>
          </a:prstGeom>
        </p:spPr>
        <p:txBody>
          <a:bodyPr lIns="0" tIns="0" rIns="0" bIns="0" rtlCol="0" anchor="t">
            <a:spAutoFit/>
          </a:bodyPr>
          <a:lstStyle/>
          <a:p>
            <a:pPr algn="ctr">
              <a:lnSpc>
                <a:spcPts val="6600"/>
              </a:lnSpc>
            </a:pPr>
            <a:r>
              <a:rPr lang="en-US" sz="6000">
                <a:solidFill>
                  <a:srgbClr val="FFFFFF"/>
                </a:solidFill>
                <a:latin typeface="DM Sans Bold"/>
              </a:rPr>
              <a:t>DEVELOPMENT AND MAINTENANCE</a:t>
            </a:r>
          </a:p>
        </p:txBody>
      </p:sp>
      <p:sp>
        <p:nvSpPr>
          <p:cNvPr id="7" name="TextBox 7"/>
          <p:cNvSpPr txBox="1"/>
          <p:nvPr/>
        </p:nvSpPr>
        <p:spPr>
          <a:xfrm>
            <a:off x="1028700" y="3917525"/>
            <a:ext cx="15724630" cy="3210270"/>
          </a:xfrm>
          <a:prstGeom prst="rect">
            <a:avLst/>
          </a:prstGeom>
        </p:spPr>
        <p:txBody>
          <a:bodyPr lIns="0" tIns="0" rIns="0" bIns="0" rtlCol="0" anchor="t">
            <a:spAutoFit/>
          </a:bodyPr>
          <a:lstStyle/>
          <a:p>
            <a:pPr algn="ctr">
              <a:lnSpc>
                <a:spcPts val="4154"/>
              </a:lnSpc>
            </a:pPr>
            <a:endParaRPr/>
          </a:p>
          <a:p>
            <a:pPr algn="ctr">
              <a:lnSpc>
                <a:spcPts val="4400"/>
              </a:lnSpc>
            </a:pPr>
            <a:r>
              <a:rPr lang="en-US" sz="4000">
                <a:solidFill>
                  <a:srgbClr val="FFFFFF"/>
                </a:solidFill>
                <a:latin typeface="DM Sans"/>
              </a:rPr>
              <a:t>The development and maintenance phase involves continuous monitoring and updates to ensure the database management system remains efficient and effective in meeting the university's needs.</a:t>
            </a:r>
          </a:p>
          <a:p>
            <a:pPr algn="ctr">
              <a:lnSpc>
                <a:spcPts val="4154"/>
              </a:lnSpc>
            </a:pPr>
            <a:endParaRPr lang="en-US" sz="4000">
              <a:solidFill>
                <a:srgbClr val="FFFFFF"/>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151770" y="4201140"/>
            <a:ext cx="7027514" cy="6085860"/>
          </a:xfrm>
          <a:custGeom>
            <a:avLst/>
            <a:gdLst/>
            <a:ahLst/>
            <a:cxnLst/>
            <a:rect l="l" t="t" r="r" b="b"/>
            <a:pathLst>
              <a:path w="7027514" h="6085860">
                <a:moveTo>
                  <a:pt x="0" y="0"/>
                </a:moveTo>
                <a:lnTo>
                  <a:pt x="7027514" y="0"/>
                </a:lnTo>
                <a:lnTo>
                  <a:pt x="7027514" y="6085860"/>
                </a:lnTo>
                <a:lnTo>
                  <a:pt x="0" y="6085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29093" y="563974"/>
            <a:ext cx="4961246" cy="4296462"/>
          </a:xfrm>
          <a:custGeom>
            <a:avLst/>
            <a:gdLst/>
            <a:ahLst/>
            <a:cxnLst/>
            <a:rect l="l" t="t" r="r" b="b"/>
            <a:pathLst>
              <a:path w="4961246" h="4296462">
                <a:moveTo>
                  <a:pt x="0" y="0"/>
                </a:moveTo>
                <a:lnTo>
                  <a:pt x="4961246" y="0"/>
                </a:lnTo>
                <a:lnTo>
                  <a:pt x="4961246" y="4296462"/>
                </a:lnTo>
                <a:lnTo>
                  <a:pt x="0" y="4296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676454" y="2120110"/>
            <a:ext cx="7611546" cy="6591255"/>
            <a:chOff x="0" y="0"/>
            <a:chExt cx="10148728" cy="8788340"/>
          </a:xfrm>
        </p:grpSpPr>
        <p:sp>
          <p:nvSpPr>
            <p:cNvPr id="5" name="Freeform 5"/>
            <p:cNvSpPr/>
            <p:nvPr/>
          </p:nvSpPr>
          <p:spPr>
            <a:xfrm>
              <a:off x="0" y="0"/>
              <a:ext cx="10148697" cy="8788400"/>
            </a:xfrm>
            <a:custGeom>
              <a:avLst/>
              <a:gdLst/>
              <a:ahLst/>
              <a:cxnLst/>
              <a:rect l="l" t="t" r="r" b="b"/>
              <a:pathLst>
                <a:path w="10148697" h="8788400">
                  <a:moveTo>
                    <a:pt x="7611491" y="0"/>
                  </a:moveTo>
                  <a:lnTo>
                    <a:pt x="2537206" y="0"/>
                  </a:lnTo>
                  <a:lnTo>
                    <a:pt x="0" y="4394200"/>
                  </a:lnTo>
                  <a:lnTo>
                    <a:pt x="2537206" y="8788400"/>
                  </a:lnTo>
                  <a:lnTo>
                    <a:pt x="7611491" y="8788400"/>
                  </a:lnTo>
                  <a:lnTo>
                    <a:pt x="10148697" y="4394200"/>
                  </a:lnTo>
                  <a:close/>
                </a:path>
              </a:pathLst>
            </a:custGeom>
            <a:blipFill>
              <a:blip r:embed="rId6"/>
              <a:stretch>
                <a:fillRect l="-14825" r="-14826"/>
              </a:stretch>
            </a:blipFill>
          </p:spPr>
        </p:sp>
      </p:grpSp>
      <p:sp>
        <p:nvSpPr>
          <p:cNvPr id="6" name="TextBox 6"/>
          <p:cNvSpPr txBox="1"/>
          <p:nvPr/>
        </p:nvSpPr>
        <p:spPr>
          <a:xfrm>
            <a:off x="1013883" y="834235"/>
            <a:ext cx="9015210" cy="1285875"/>
          </a:xfrm>
          <a:prstGeom prst="rect">
            <a:avLst/>
          </a:prstGeom>
        </p:spPr>
        <p:txBody>
          <a:bodyPr lIns="0" tIns="0" rIns="0" bIns="0" rtlCol="0" anchor="t">
            <a:spAutoFit/>
          </a:bodyPr>
          <a:lstStyle/>
          <a:p>
            <a:pPr algn="l">
              <a:lnSpc>
                <a:spcPts val="10199"/>
              </a:lnSpc>
            </a:pPr>
            <a:r>
              <a:rPr lang="en-US" sz="8499" spc="-84">
                <a:solidFill>
                  <a:srgbClr val="000000"/>
                </a:solidFill>
                <a:latin typeface="Fira Sans"/>
              </a:rPr>
              <a:t>IMPLEMENTATION</a:t>
            </a:r>
          </a:p>
        </p:txBody>
      </p:sp>
      <p:sp>
        <p:nvSpPr>
          <p:cNvPr id="7" name="TextBox 7"/>
          <p:cNvSpPr txBox="1"/>
          <p:nvPr/>
        </p:nvSpPr>
        <p:spPr>
          <a:xfrm>
            <a:off x="1028700" y="2532107"/>
            <a:ext cx="9649019" cy="5614860"/>
          </a:xfrm>
          <a:prstGeom prst="rect">
            <a:avLst/>
          </a:prstGeom>
        </p:spPr>
        <p:txBody>
          <a:bodyPr lIns="0" tIns="0" rIns="0" bIns="0" rtlCol="0" anchor="t">
            <a:spAutoFit/>
          </a:bodyPr>
          <a:lstStyle/>
          <a:p>
            <a:pPr algn="l">
              <a:lnSpc>
                <a:spcPts val="5518"/>
              </a:lnSpc>
            </a:pPr>
            <a:r>
              <a:rPr lang="en-US" sz="3942">
                <a:solidFill>
                  <a:srgbClr val="000000"/>
                </a:solidFill>
                <a:latin typeface="Open Sauce"/>
              </a:rPr>
              <a:t>Once the database design was finalized, the implementation phase began. This involved creating the physical database and populating it with data. The team used SQL to create the database schema and tables, and then imported data from existing systems and spreadsheets.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95636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981200" y="-94024"/>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4"/>
              <a:stretch>
                <a:fillRect t="-238" b="-239"/>
              </a:stretch>
            </a:blipFill>
          </p:spPr>
        </p:sp>
      </p:grpSp>
      <p:grpSp>
        <p:nvGrpSpPr>
          <p:cNvPr id="5" name="Group 5"/>
          <p:cNvGrpSpPr/>
          <p:nvPr/>
        </p:nvGrpSpPr>
        <p:grpSpPr>
          <a:xfrm>
            <a:off x="1981200" y="6267450"/>
            <a:ext cx="2880360" cy="4114800"/>
            <a:chOff x="0" y="0"/>
            <a:chExt cx="3840480" cy="5486400"/>
          </a:xfrm>
        </p:grpSpPr>
        <p:sp>
          <p:nvSpPr>
            <p:cNvPr id="6" name="Freeform 6"/>
            <p:cNvSpPr/>
            <p:nvPr/>
          </p:nvSpPr>
          <p:spPr>
            <a:xfrm>
              <a:off x="0" y="0"/>
              <a:ext cx="3840480" cy="5486400"/>
            </a:xfrm>
            <a:custGeom>
              <a:avLst/>
              <a:gdLst/>
              <a:ahLst/>
              <a:cxnLst/>
              <a:rect l="l" t="t" r="r" b="b"/>
              <a:pathLst>
                <a:path w="3840480" h="5486400">
                  <a:moveTo>
                    <a:pt x="0" y="0"/>
                  </a:moveTo>
                  <a:lnTo>
                    <a:pt x="3840480" y="0"/>
                  </a:lnTo>
                  <a:lnTo>
                    <a:pt x="3840480" y="5486400"/>
                  </a:lnTo>
                  <a:lnTo>
                    <a:pt x="0" y="5486400"/>
                  </a:lnTo>
                  <a:lnTo>
                    <a:pt x="0" y="0"/>
                  </a:lnTo>
                  <a:close/>
                </a:path>
              </a:pathLst>
            </a:custGeom>
            <a:blipFill>
              <a:blip r:embed="rId5"/>
              <a:stretch>
                <a:fillRect l="-264" r="-264"/>
              </a:stretch>
            </a:blipFill>
          </p:spPr>
        </p:sp>
      </p:grpSp>
      <p:sp>
        <p:nvSpPr>
          <p:cNvPr id="7" name="TextBox 7"/>
          <p:cNvSpPr txBox="1"/>
          <p:nvPr/>
        </p:nvSpPr>
        <p:spPr>
          <a:xfrm>
            <a:off x="3810000" y="2546003"/>
            <a:ext cx="8921470" cy="737870"/>
          </a:xfrm>
          <a:prstGeom prst="rect">
            <a:avLst/>
          </a:prstGeom>
        </p:spPr>
        <p:txBody>
          <a:bodyPr lIns="0" tIns="0" rIns="0" bIns="0" rtlCol="0" anchor="t">
            <a:spAutoFit/>
          </a:bodyPr>
          <a:lstStyle/>
          <a:p>
            <a:pPr algn="r">
              <a:lnSpc>
                <a:spcPts val="6159"/>
              </a:lnSpc>
            </a:pPr>
            <a:r>
              <a:rPr lang="en-US" sz="5599">
                <a:solidFill>
                  <a:srgbClr val="FFFFFF"/>
                </a:solidFill>
                <a:latin typeface="DM Sans Bold"/>
              </a:rPr>
              <a:t>FUTURE ENHANCEMENTS</a:t>
            </a:r>
          </a:p>
        </p:txBody>
      </p:sp>
      <p:grpSp>
        <p:nvGrpSpPr>
          <p:cNvPr id="8" name="Group 8"/>
          <p:cNvGrpSpPr/>
          <p:nvPr/>
        </p:nvGrpSpPr>
        <p:grpSpPr>
          <a:xfrm rot="-10800000">
            <a:off x="5623560" y="7673106"/>
            <a:ext cx="3422956" cy="2613894"/>
            <a:chOff x="0" y="0"/>
            <a:chExt cx="4563941" cy="3485192"/>
          </a:xfrm>
        </p:grpSpPr>
        <p:sp>
          <p:nvSpPr>
            <p:cNvPr id="9" name="Freeform 9"/>
            <p:cNvSpPr/>
            <p:nvPr/>
          </p:nvSpPr>
          <p:spPr>
            <a:xfrm>
              <a:off x="0" y="0"/>
              <a:ext cx="4563999" cy="3485134"/>
            </a:xfrm>
            <a:custGeom>
              <a:avLst/>
              <a:gdLst/>
              <a:ahLst/>
              <a:cxnLst/>
              <a:rect l="l" t="t" r="r" b="b"/>
              <a:pathLst>
                <a:path w="4563999" h="3485134">
                  <a:moveTo>
                    <a:pt x="0" y="0"/>
                  </a:moveTo>
                  <a:lnTo>
                    <a:pt x="4563999" y="0"/>
                  </a:lnTo>
                  <a:lnTo>
                    <a:pt x="4563999" y="3485134"/>
                  </a:lnTo>
                  <a:lnTo>
                    <a:pt x="0" y="3485134"/>
                  </a:lnTo>
                  <a:lnTo>
                    <a:pt x="0" y="0"/>
                  </a:lnTo>
                  <a:close/>
                </a:path>
              </a:pathLst>
            </a:custGeom>
            <a:blipFill>
              <a:blip r:embed="rId6"/>
              <a:stretch>
                <a:fillRect t="-16" r="1" b="-18"/>
              </a:stretch>
            </a:blipFill>
          </p:spPr>
        </p:sp>
      </p:grpSp>
      <p:sp>
        <p:nvSpPr>
          <p:cNvPr id="10" name="TextBox 10"/>
          <p:cNvSpPr txBox="1"/>
          <p:nvPr/>
        </p:nvSpPr>
        <p:spPr>
          <a:xfrm>
            <a:off x="1404510" y="3633291"/>
            <a:ext cx="15284011" cy="9178538"/>
          </a:xfrm>
          <a:prstGeom prst="rect">
            <a:avLst/>
          </a:prstGeom>
        </p:spPr>
        <p:txBody>
          <a:bodyPr lIns="0" tIns="0" rIns="0" bIns="0" rtlCol="0" anchor="t">
            <a:spAutoFit/>
          </a:bodyPr>
          <a:lstStyle/>
          <a:p>
            <a:pPr>
              <a:buFont typeface="Arial" panose="020B0604020202020204" pitchFamily="34" charset="0"/>
              <a:buChar char="•"/>
            </a:pPr>
            <a:r>
              <a:rPr lang="en-US" sz="3600">
                <a:solidFill>
                  <a:srgbClr val="000000"/>
                </a:solidFill>
                <a:ea typeface="+mn-lt"/>
                <a:cs typeface="+mn-lt"/>
              </a:rPr>
              <a:t>Support multiple languages and regional to a diverse user base.</a:t>
            </a:r>
            <a:endParaRPr lang="en-US" sz="3600">
              <a:solidFill>
                <a:srgbClr val="0F0F0F"/>
              </a:solidFill>
              <a:latin typeface="Söhne"/>
            </a:endParaRPr>
          </a:p>
          <a:p>
            <a:pPr>
              <a:buFont typeface="Arial" panose="020B0604020202020204" pitchFamily="34" charset="0"/>
              <a:buChar char="•"/>
            </a:pPr>
            <a:r>
              <a:rPr lang="en-US" sz="3600" b="0" i="0">
                <a:solidFill>
                  <a:srgbClr val="0F0F0F"/>
                </a:solidFill>
                <a:effectLst/>
                <a:latin typeface="Söhne"/>
              </a:rPr>
              <a:t>Enhance the user interface for a </a:t>
            </a:r>
            <a:r>
              <a:rPr lang="en-US" sz="3600">
                <a:solidFill>
                  <a:srgbClr val="0F0F0F"/>
                </a:solidFill>
                <a:latin typeface="Söhne"/>
              </a:rPr>
              <a:t>better</a:t>
            </a:r>
            <a:r>
              <a:rPr lang="en-US" sz="3600" b="0" i="0">
                <a:solidFill>
                  <a:srgbClr val="0F0F0F"/>
                </a:solidFill>
                <a:effectLst/>
                <a:latin typeface="Söhne"/>
              </a:rPr>
              <a:t> experience.</a:t>
            </a:r>
            <a:endParaRPr lang="en-US"/>
          </a:p>
          <a:p>
            <a:pPr>
              <a:buFont typeface="Arial" panose="020B0604020202020204" pitchFamily="34" charset="0"/>
              <a:buChar char="•"/>
            </a:pPr>
            <a:r>
              <a:rPr lang="en-US" sz="3600" b="0" i="0">
                <a:effectLst/>
                <a:latin typeface="Söhne"/>
              </a:rPr>
              <a:t>Implement user feedback to gather insights for continuous improvement.</a:t>
            </a:r>
          </a:p>
          <a:p>
            <a:pPr algn="l">
              <a:buFont typeface="Arial" panose="020B0604020202020204" pitchFamily="34" charset="0"/>
              <a:buChar char="•"/>
            </a:pPr>
            <a:r>
              <a:rPr lang="en-US" sz="3600" b="0" i="0">
                <a:effectLst/>
                <a:latin typeface="Söhne"/>
              </a:rPr>
              <a:t>Implement advanced security features to safeguard sensitive data and protect against evolving cybersecurity threats.</a:t>
            </a:r>
          </a:p>
          <a:p>
            <a:pPr algn="l">
              <a:buFont typeface="Arial" panose="020B0604020202020204" pitchFamily="34" charset="0"/>
              <a:buChar char="•"/>
            </a:pPr>
            <a:r>
              <a:rPr lang="en-US" sz="3600" b="0" i="0">
                <a:solidFill>
                  <a:srgbClr val="0F0F0F"/>
                </a:solidFill>
                <a:effectLst/>
                <a:latin typeface="Söhne"/>
              </a:rPr>
              <a:t>Implement features that allow users to personalize their experience based on preferences and usage patterns</a:t>
            </a:r>
            <a:r>
              <a:rPr lang="en-US" sz="3600">
                <a:solidFill>
                  <a:srgbClr val="0F0F0F"/>
                </a:solidFill>
                <a:latin typeface="Söhne"/>
              </a:rPr>
              <a:t>.</a:t>
            </a:r>
          </a:p>
          <a:p>
            <a:pPr algn="l">
              <a:buFont typeface="Arial" panose="020B0604020202020204" pitchFamily="34" charset="0"/>
              <a:buChar char="•"/>
            </a:pPr>
            <a:endParaRPr lang="en-US" sz="3600" b="0" i="0">
              <a:effectLst/>
              <a:latin typeface="Söhne"/>
            </a:endParaRPr>
          </a:p>
          <a:p>
            <a:br>
              <a:rPr lang="en-US"/>
            </a:br>
            <a:endParaRPr lang="en-US" sz="3600" b="0" i="0">
              <a:effectLst/>
              <a:latin typeface="Söhne"/>
            </a:endParaRPr>
          </a:p>
          <a:p>
            <a:br>
              <a:rPr lang="en-US"/>
            </a:br>
            <a:endParaRPr lang="en-US" sz="3600" b="0" i="0">
              <a:effectLst/>
              <a:latin typeface="Söhne"/>
            </a:endParaRPr>
          </a:p>
          <a:p>
            <a:br>
              <a:rPr lang="en-US"/>
            </a:br>
            <a:endParaRPr lang="en-US" sz="3600" b="0" i="0">
              <a:solidFill>
                <a:srgbClr val="0F0F0F"/>
              </a:solidFill>
              <a:effectLst/>
              <a:latin typeface="Söhne"/>
            </a:endParaRPr>
          </a:p>
          <a:p>
            <a:br>
              <a:rPr lang="en-US" sz="3600"/>
            </a:br>
            <a:endParaRPr lang="en-US" sz="3399">
              <a:solidFill>
                <a:srgbClr val="000000"/>
              </a:solidFill>
              <a:latin typeface="Arimo"/>
            </a:endParaRPr>
          </a:p>
          <a:p>
            <a:pPr algn="ctr">
              <a:lnSpc>
                <a:spcPts val="4759"/>
              </a:lnSpc>
            </a:pPr>
            <a:endParaRPr lang="en-US" sz="3399">
              <a:solidFill>
                <a:srgbClr val="000000"/>
              </a:solidFill>
              <a:latin typeface="Arimo"/>
            </a:endParaRPr>
          </a:p>
          <a:p>
            <a:pPr algn="ctr">
              <a:lnSpc>
                <a:spcPts val="4759"/>
              </a:lnSpc>
            </a:pPr>
            <a:endParaRPr lang="en-US" sz="3399">
              <a:solidFill>
                <a:srgbClr val="000000"/>
              </a:solidFill>
              <a:latin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 DIAGRAM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CONCLUSION</dc:title>
  <cp:revision>4</cp:revision>
  <dcterms:created xsi:type="dcterms:W3CDTF">2006-08-16T00:00:00Z</dcterms:created>
  <dcterms:modified xsi:type="dcterms:W3CDTF">2023-11-20T12:24:07Z</dcterms:modified>
  <dc:identifier>DAFzCuT5JJs</dc:identifier>
</cp:coreProperties>
</file>